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4"/>
    <p:sldMasterId id="2147483678" r:id="rId5"/>
  </p:sldMasterIdLst>
  <p:notesMasterIdLst>
    <p:notesMasterId r:id="rId29"/>
  </p:notesMasterIdLst>
  <p:sldIdLst>
    <p:sldId id="318" r:id="rId6"/>
    <p:sldId id="319" r:id="rId7"/>
    <p:sldId id="330" r:id="rId8"/>
    <p:sldId id="311" r:id="rId9"/>
    <p:sldId id="320" r:id="rId10"/>
    <p:sldId id="323" r:id="rId11"/>
    <p:sldId id="324" r:id="rId12"/>
    <p:sldId id="331" r:id="rId13"/>
    <p:sldId id="332" r:id="rId14"/>
    <p:sldId id="321" r:id="rId15"/>
    <p:sldId id="322" r:id="rId16"/>
    <p:sldId id="310" r:id="rId17"/>
    <p:sldId id="309" r:id="rId18"/>
    <p:sldId id="325" r:id="rId19"/>
    <p:sldId id="336" r:id="rId20"/>
    <p:sldId id="326" r:id="rId21"/>
    <p:sldId id="327" r:id="rId22"/>
    <p:sldId id="328" r:id="rId23"/>
    <p:sldId id="329" r:id="rId24"/>
    <p:sldId id="333" r:id="rId25"/>
    <p:sldId id="317" r:id="rId26"/>
    <p:sldId id="316" r:id="rId27"/>
    <p:sldId id="314"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8D23"/>
    <a:srgbClr val="C9DEEF"/>
    <a:srgbClr val="D6DFE1"/>
    <a:srgbClr val="879DA5"/>
    <a:srgbClr val="2D8DB0"/>
    <a:srgbClr val="C0555D"/>
    <a:srgbClr val="2C4C61"/>
    <a:srgbClr val="6F8C9C"/>
    <a:srgbClr val="76BE59"/>
    <a:srgbClr val="77BE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B492708-C48C-4FF2-A7AE-EE8424AC1939}" v="3" dt="2021-01-26T10:50:50.9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36" autoAdjust="0"/>
    <p:restoredTop sz="73576"/>
  </p:normalViewPr>
  <p:slideViewPr>
    <p:cSldViewPr snapToGrid="0">
      <p:cViewPr varScale="1">
        <p:scale>
          <a:sx n="63" d="100"/>
          <a:sy n="63" d="100"/>
        </p:scale>
        <p:origin x="1435"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AFCC5E-91CD-DD4D-85B8-259FA873AB03}" type="datetimeFigureOut">
              <a:rPr lang="nl-NL" smtClean="0"/>
              <a:t>4-2-2021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A96927-75C0-C54B-8217-D3D2C22381A8}" type="slidenum">
              <a:rPr lang="nl-NL" smtClean="0"/>
              <a:t>‹nr.›</a:t>
            </a:fld>
            <a:endParaRPr lang="nl-NL"/>
          </a:p>
        </p:txBody>
      </p:sp>
    </p:spTree>
    <p:extLst>
      <p:ext uri="{BB962C8B-B14F-4D97-AF65-F5344CB8AC3E}">
        <p14:creationId xmlns:p14="http://schemas.microsoft.com/office/powerpoint/2010/main" val="30651200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a:effectLst/>
                <a:latin typeface="Calibri" panose="020F0502020204030204" pitchFamily="34" charset="0"/>
                <a:ea typeface="Calibri" panose="020F0502020204030204" pitchFamily="34" charset="0"/>
                <a:cs typeface="Calibri" panose="020F0502020204030204" pitchFamily="34" charset="0"/>
              </a:rPr>
              <a:t>Goedendag en welkom bij dit </a:t>
            </a:r>
            <a:r>
              <a:rPr lang="nl-NL" sz="1800" dirty="0" err="1">
                <a:effectLst/>
                <a:latin typeface="Calibri" panose="020F0502020204030204" pitchFamily="34" charset="0"/>
                <a:ea typeface="Calibri" panose="020F0502020204030204" pitchFamily="34" charset="0"/>
                <a:cs typeface="Calibri" panose="020F0502020204030204" pitchFamily="34" charset="0"/>
              </a:rPr>
              <a:t>webinar</a:t>
            </a:r>
            <a:r>
              <a:rPr lang="nl-NL" sz="1800" dirty="0">
                <a:effectLst/>
                <a:latin typeface="Calibri" panose="020F0502020204030204" pitchFamily="34" charset="0"/>
                <a:ea typeface="Calibri" panose="020F0502020204030204" pitchFamily="34" charset="0"/>
                <a:cs typeface="Calibri" panose="020F0502020204030204" pitchFamily="34" charset="0"/>
              </a:rPr>
              <a:t> over het nieuwe beoordelen en belonen. Ik ben Marloes Jonkman, regiomanager bij A+O </a:t>
            </a:r>
            <a:r>
              <a:rPr lang="nl-NL" sz="1800" dirty="0" err="1">
                <a:effectLst/>
                <a:latin typeface="Calibri" panose="020F0502020204030204" pitchFamily="34" charset="0"/>
                <a:ea typeface="Calibri" panose="020F0502020204030204" pitchFamily="34" charset="0"/>
                <a:cs typeface="Calibri" panose="020F0502020204030204" pitchFamily="34" charset="0"/>
              </a:rPr>
              <a:t>Metalektro</a:t>
            </a:r>
            <a:r>
              <a:rPr lang="nl-NL" sz="1800" dirty="0">
                <a:effectLst/>
                <a:latin typeface="Calibri" panose="020F0502020204030204" pitchFamily="34" charset="0"/>
                <a:ea typeface="Calibri" panose="020F0502020204030204" pitchFamily="34" charset="0"/>
                <a:cs typeface="Calibri" panose="020F0502020204030204" pitchFamily="34" charset="0"/>
              </a:rPr>
              <a:t>. Bij mij staan Marcia Schouten en Martin Boers, ik ga ze later nog nader voorstellen. </a:t>
            </a:r>
            <a:endParaRPr lang="nl-NL" sz="1800" dirty="0">
              <a:effectLst/>
              <a:latin typeface="Calibri" panose="020F0502020204030204" pitchFamily="34" charset="0"/>
              <a:ea typeface="Calibri" panose="020F0502020204030204" pitchFamily="34" charset="0"/>
              <a:cs typeface="Arial" panose="020B0604020202020204" pitchFamily="34" charset="0"/>
            </a:endParaRPr>
          </a:p>
          <a:p>
            <a:endParaRPr lang="nl-NL" dirty="0"/>
          </a:p>
        </p:txBody>
      </p:sp>
      <p:sp>
        <p:nvSpPr>
          <p:cNvPr id="4" name="Tijdelijke aanduiding voor dianummer 3"/>
          <p:cNvSpPr>
            <a:spLocks noGrp="1"/>
          </p:cNvSpPr>
          <p:nvPr>
            <p:ph type="sldNum" sz="quarter" idx="5"/>
          </p:nvPr>
        </p:nvSpPr>
        <p:spPr/>
        <p:txBody>
          <a:bodyPr/>
          <a:lstStyle/>
          <a:p>
            <a:fld id="{0EA96927-75C0-C54B-8217-D3D2C22381A8}" type="slidenum">
              <a:rPr lang="nl-NL" smtClean="0"/>
              <a:t>1</a:t>
            </a:fld>
            <a:endParaRPr lang="nl-NL"/>
          </a:p>
        </p:txBody>
      </p:sp>
    </p:spTree>
    <p:extLst>
      <p:ext uri="{BB962C8B-B14F-4D97-AF65-F5344CB8AC3E}">
        <p14:creationId xmlns:p14="http://schemas.microsoft.com/office/powerpoint/2010/main" val="31979615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07000"/>
              </a:lnSpc>
              <a:spcAft>
                <a:spcPts val="800"/>
              </a:spcAft>
            </a:pPr>
            <a:r>
              <a:rPr lang="nl-NL" sz="1800" dirty="0">
                <a:effectLst/>
                <a:latin typeface="Calibri" panose="020F0502020204030204" pitchFamily="34" charset="0"/>
                <a:ea typeface="Calibri" panose="020F0502020204030204" pitchFamily="34" charset="0"/>
                <a:cs typeface="Calibri" panose="020F0502020204030204" pitchFamily="34" charset="0"/>
              </a:rPr>
              <a:t>We hebben dit opgelost door alle medewerkers standaard door te laten groeien binnen de salarisschaal waarin ze zich bevinden. Is er reden om iemand extra te laten groeien of heeft iemand </a:t>
            </a:r>
            <a:r>
              <a:rPr lang="nl-NL" sz="1800" dirty="0" err="1">
                <a:effectLst/>
                <a:latin typeface="Calibri" panose="020F0502020204030204" pitchFamily="34" charset="0"/>
                <a:ea typeface="Calibri" panose="020F0502020204030204" pitchFamily="34" charset="0"/>
                <a:cs typeface="Calibri" panose="020F0502020204030204" pitchFamily="34" charset="0"/>
              </a:rPr>
              <a:t>ondergepresteerd</a:t>
            </a:r>
            <a:r>
              <a:rPr lang="nl-NL" sz="1800" dirty="0">
                <a:effectLst/>
                <a:latin typeface="Calibri" panose="020F0502020204030204" pitchFamily="34" charset="0"/>
                <a:ea typeface="Calibri" panose="020F0502020204030204" pitchFamily="34" charset="0"/>
                <a:cs typeface="Calibri" panose="020F0502020204030204" pitchFamily="34" charset="0"/>
              </a:rPr>
              <a:t>? Dan wordt dit vóór het ontwikkelgesprek, in een ander gesprek, met de betreffende medewerker besproken.  Communiceer dit wel met alle betrokkenen! </a:t>
            </a:r>
            <a:endParaRPr lang="nl-NL"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nl-NL" sz="1800" dirty="0">
                <a:effectLst/>
                <a:latin typeface="Calibri" panose="020F0502020204030204" pitchFamily="34" charset="0"/>
                <a:ea typeface="Calibri" panose="020F0502020204030204" pitchFamily="34" charset="0"/>
                <a:cs typeface="Calibri" panose="020F0502020204030204" pitchFamily="34" charset="0"/>
              </a:rPr>
              <a:t>Dit betekent dat je het in het ontwikkelgesprek niet meer over salaris hoeft te hebben, je weet immers al welk besluit er over is genomen. </a:t>
            </a:r>
            <a:endParaRPr lang="nl-NL"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nl-NL" sz="1800" dirty="0">
                <a:effectLst/>
                <a:latin typeface="Calibri" panose="020F0502020204030204" pitchFamily="34" charset="0"/>
                <a:ea typeface="Calibri" panose="020F0502020204030204" pitchFamily="34" charset="0"/>
                <a:cs typeface="Calibri" panose="020F0502020204030204" pitchFamily="34" charset="0"/>
              </a:rPr>
              <a:t>Je kunt je als leidinggevende én als medewerker nu maximaal concentreren op waar het gesprek over zou moeten gaan, over de ontwikkeling en het welzijn van jouw mensen. </a:t>
            </a:r>
            <a:endParaRPr lang="nl-NL"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nl-NL" sz="1800" dirty="0">
                <a:effectLst/>
                <a:latin typeface="Calibri" panose="020F0502020204030204" pitchFamily="34" charset="0"/>
                <a:ea typeface="Calibri" panose="020F0502020204030204" pitchFamily="34" charset="0"/>
                <a:cs typeface="Calibri" panose="020F0502020204030204" pitchFamily="34" charset="0"/>
              </a:rPr>
              <a:t>De beoordelingen zijn op die manier niet meer gericht op goed of fout, maar op hoe kunnen we het beter doen. Beter in kwaliteit, werkomgeving, werkdruk </a:t>
            </a:r>
            <a:r>
              <a:rPr lang="nl-NL" sz="1800" dirty="0" err="1">
                <a:effectLst/>
                <a:latin typeface="Calibri" panose="020F0502020204030204" pitchFamily="34" charset="0"/>
                <a:ea typeface="Calibri" panose="020F0502020204030204" pitchFamily="34" charset="0"/>
                <a:cs typeface="Calibri" panose="020F0502020204030204" pitchFamily="34" charset="0"/>
              </a:rPr>
              <a:t>etc</a:t>
            </a:r>
            <a:r>
              <a:rPr lang="nl-NL" sz="1800" dirty="0">
                <a:effectLst/>
                <a:latin typeface="Calibri" panose="020F0502020204030204" pitchFamily="34" charset="0"/>
                <a:ea typeface="Calibri" panose="020F0502020204030204" pitchFamily="34" charset="0"/>
                <a:cs typeface="Calibri" panose="020F0502020204030204" pitchFamily="34" charset="0"/>
              </a:rPr>
              <a:t>… </a:t>
            </a:r>
            <a:endParaRPr lang="nl-NL"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nl-NL" sz="1800" dirty="0">
                <a:effectLst/>
                <a:latin typeface="Calibri" panose="020F0502020204030204" pitchFamily="34" charset="0"/>
                <a:ea typeface="Calibri" panose="020F0502020204030204" pitchFamily="34" charset="0"/>
                <a:cs typeface="Calibri" panose="020F0502020204030204" pitchFamily="34" charset="0"/>
              </a:rPr>
              <a:t>Het is een gesprek waarin écht aandacht is voor elkaar, waarin geluisterd wordt naar elkaars wensen en waar je met elkaar wil groeien.</a:t>
            </a:r>
          </a:p>
          <a:p>
            <a:pPr>
              <a:lnSpc>
                <a:spcPct val="107000"/>
              </a:lnSpc>
              <a:spcAft>
                <a:spcPts val="800"/>
              </a:spcAft>
            </a:pPr>
            <a:endParaRPr lang="nl-NL" sz="18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nl-NL" sz="1800" dirty="0">
                <a:effectLst/>
                <a:latin typeface="Calibri" panose="020F0502020204030204" pitchFamily="34" charset="0"/>
                <a:ea typeface="Calibri" panose="020F0502020204030204" pitchFamily="34" charset="0"/>
                <a:cs typeface="Calibri" panose="020F0502020204030204" pitchFamily="34" charset="0"/>
              </a:rPr>
              <a:t>Om anders om te gaan met het beoordelen en belonen van je medewerkers is het van belang dat je anders leert kijken naar hetzelfde. </a:t>
            </a:r>
            <a:r>
              <a:rPr lang="en-US" sz="1800" dirty="0">
                <a:effectLst/>
                <a:latin typeface="Calibri" panose="020F0502020204030204" pitchFamily="34" charset="0"/>
                <a:ea typeface="Calibri" panose="020F0502020204030204" pitchFamily="34" charset="0"/>
                <a:cs typeface="Calibri" panose="020F0502020204030204" pitchFamily="34" charset="0"/>
              </a:rPr>
              <a:t>Dr. </a:t>
            </a:r>
            <a:r>
              <a:rPr lang="en-US" sz="1800" dirty="0" err="1">
                <a:effectLst/>
                <a:latin typeface="Calibri" panose="020F0502020204030204" pitchFamily="34" charset="0"/>
                <a:ea typeface="Calibri" panose="020F0502020204030204" pitchFamily="34" charset="0"/>
                <a:cs typeface="Calibri" panose="020F0502020204030204" pitchFamily="34" charset="0"/>
              </a:rPr>
              <a:t>Wayne.W</a:t>
            </a:r>
            <a:r>
              <a:rPr lang="en-US" sz="1800" dirty="0">
                <a:effectLst/>
                <a:latin typeface="Calibri" panose="020F0502020204030204" pitchFamily="34" charset="0"/>
                <a:ea typeface="Calibri" panose="020F0502020204030204" pitchFamily="34" charset="0"/>
                <a:cs typeface="Calibri" panose="020F0502020204030204" pitchFamily="34" charset="0"/>
              </a:rPr>
              <a:t>. Dyer </a:t>
            </a:r>
            <a:r>
              <a:rPr lang="en-US" sz="1800" dirty="0" err="1">
                <a:effectLst/>
                <a:latin typeface="Calibri" panose="020F0502020204030204" pitchFamily="34" charset="0"/>
                <a:ea typeface="Calibri" panose="020F0502020204030204" pitchFamily="34" charset="0"/>
                <a:cs typeface="Calibri" panose="020F0502020204030204" pitchFamily="34" charset="0"/>
              </a:rPr>
              <a:t>zei</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dirty="0" err="1">
                <a:effectLst/>
                <a:latin typeface="Calibri" panose="020F0502020204030204" pitchFamily="34" charset="0"/>
                <a:ea typeface="Calibri" panose="020F0502020204030204" pitchFamily="34" charset="0"/>
                <a:cs typeface="Calibri" panose="020F0502020204030204" pitchFamily="34" charset="0"/>
              </a:rPr>
              <a:t>ooit</a:t>
            </a:r>
            <a:r>
              <a:rPr lang="en-US" sz="1800" dirty="0">
                <a:effectLst/>
                <a:latin typeface="Calibri" panose="020F0502020204030204" pitchFamily="34" charset="0"/>
                <a:ea typeface="Calibri" panose="020F0502020204030204" pitchFamily="34" charset="0"/>
                <a:cs typeface="Calibri" panose="020F0502020204030204" pitchFamily="34" charset="0"/>
              </a:rPr>
              <a:t>;</a:t>
            </a:r>
            <a:endParaRPr lang="nl-NL" sz="1800" dirty="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“If you change the way you look at things, the things you look at change”</a:t>
            </a:r>
            <a:endParaRPr lang="nl-NL"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nl-NL" sz="1800" dirty="0">
                <a:effectLst/>
                <a:latin typeface="Calibri" panose="020F0502020204030204" pitchFamily="34" charset="0"/>
                <a:ea typeface="Calibri" panose="020F0502020204030204" pitchFamily="34" charset="0"/>
                <a:cs typeface="Calibri" panose="020F0502020204030204" pitchFamily="34" charset="0"/>
              </a:rPr>
              <a:t>en dat is waar! Een ander perspectief, een andere manier van kijken stelt je in staat anders om te gaan met het beoordelen en belonen van jouw medewerkers.</a:t>
            </a:r>
          </a:p>
          <a:p>
            <a:pPr>
              <a:lnSpc>
                <a:spcPct val="107000"/>
              </a:lnSpc>
              <a:spcAft>
                <a:spcPts val="800"/>
              </a:spcAft>
            </a:pPr>
            <a:endParaRPr lang="nl-NL" sz="18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endParaRPr lang="nl-NL"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nl-NL" sz="1800" b="1" dirty="0">
                <a:effectLst/>
                <a:highlight>
                  <a:srgbClr val="00FF00"/>
                </a:highlight>
                <a:latin typeface="Calibri" panose="020F0502020204030204" pitchFamily="34" charset="0"/>
                <a:ea typeface="Calibri" panose="020F0502020204030204" pitchFamily="34" charset="0"/>
                <a:cs typeface="Calibri" panose="020F0502020204030204" pitchFamily="34" charset="0"/>
              </a:rPr>
              <a:t>Vraag Marloes: ik ben wel benieuwd hoe de reacties van de medewerkers was op deze nieuwe aanpak.</a:t>
            </a:r>
            <a:endParaRPr lang="nl-NL" sz="1800" b="1"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endParaRPr lang="nl-NL" sz="18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nl-NL" sz="1800" dirty="0">
                <a:effectLst/>
                <a:latin typeface="Calibri" panose="020F0502020204030204" pitchFamily="34" charset="0"/>
                <a:ea typeface="Calibri" panose="020F0502020204030204" pitchFamily="34" charset="0"/>
                <a:cs typeface="Calibri" panose="020F0502020204030204" pitchFamily="34" charset="0"/>
              </a:rPr>
              <a:t>De reactie van de medewerkers was overwegend positief. De medewerkers gaven de feedback dat ze het zo prettig vonden dat het gesprek een positieve inslag heeft. Dat er samen gekeken wordt naar hoe je het voor iedereen effectiever, leuker en beter kunt maken. Anders dan de beoordelingsgesprekken uit het verleden werd er niet achteruit gekeken, maar juist naar hoe we het beter kunnen maken. Deze reactie kwam met name van de medewerkers die ambitie hebben om te groeien en bezig willen met hun eigen ontwikkeling.</a:t>
            </a:r>
            <a:endParaRPr lang="nl-NL"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nl-NL" sz="1800" dirty="0">
                <a:effectLst/>
                <a:latin typeface="Calibri" panose="020F0502020204030204" pitchFamily="34" charset="0"/>
                <a:ea typeface="Calibri" panose="020F0502020204030204" pitchFamily="34" charset="0"/>
                <a:cs typeface="Calibri" panose="020F0502020204030204" pitchFamily="34" charset="0"/>
              </a:rPr>
              <a:t>Enkele andere medewerkers gaven aan het raar te vinden dat een leidinggevende bijvoorbeeld vraagt naar hoe het thuis is. Uiteraard is dat relevant omdat een instabiele thuissituatie doorwerkt op de aanwezigheid van een medewerker, echter is het van belang na te denken over hoe je de leidinggevenden gaat helpen passende antwoorden te geven op deze reacties. Deze reactie kwam met name van medewerkers die lange tijd hetzelfde werk doen en dit ook helemaal prima vinden. Er werd door een medewerker letterlijk gezegd dat hij alleen maar hoefde te horen of hij zijn werk goed had gedaan of niet.</a:t>
            </a:r>
            <a:endParaRPr lang="nl-NL"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endParaRPr lang="nl-NL"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endParaRPr lang="nl-NL" sz="1800" dirty="0">
              <a:effectLst/>
              <a:latin typeface="Calibri" panose="020F0502020204030204" pitchFamily="34" charset="0"/>
              <a:ea typeface="Calibri" panose="020F0502020204030204" pitchFamily="34" charset="0"/>
              <a:cs typeface="Arial" panose="020B0604020202020204" pitchFamily="34" charset="0"/>
            </a:endParaRPr>
          </a:p>
          <a:p>
            <a:endParaRPr lang="nl-NL" dirty="0"/>
          </a:p>
        </p:txBody>
      </p:sp>
      <p:sp>
        <p:nvSpPr>
          <p:cNvPr id="4" name="Tijdelijke aanduiding voor dianummer 3"/>
          <p:cNvSpPr>
            <a:spLocks noGrp="1"/>
          </p:cNvSpPr>
          <p:nvPr>
            <p:ph type="sldNum" sz="quarter" idx="5"/>
          </p:nvPr>
        </p:nvSpPr>
        <p:spPr/>
        <p:txBody>
          <a:bodyPr/>
          <a:lstStyle/>
          <a:p>
            <a:fld id="{0EA96927-75C0-C54B-8217-D3D2C22381A8}" type="slidenum">
              <a:rPr lang="nl-NL" smtClean="0"/>
              <a:t>10</a:t>
            </a:fld>
            <a:endParaRPr lang="nl-NL"/>
          </a:p>
        </p:txBody>
      </p:sp>
    </p:spTree>
    <p:extLst>
      <p:ext uri="{BB962C8B-B14F-4D97-AF65-F5344CB8AC3E}">
        <p14:creationId xmlns:p14="http://schemas.microsoft.com/office/powerpoint/2010/main" val="8660833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a:effectLst/>
                <a:highlight>
                  <a:srgbClr val="00FF00"/>
                </a:highlight>
                <a:latin typeface="Calibri" panose="020F0502020204030204" pitchFamily="34" charset="0"/>
                <a:ea typeface="Calibri" panose="020F0502020204030204" pitchFamily="34" charset="0"/>
                <a:cs typeface="Calibri" panose="020F0502020204030204" pitchFamily="34" charset="0"/>
              </a:rPr>
              <a:t>Marloes: Tot slot Martin, heb je nog wat tips en tricks voor de kijkers?</a:t>
            </a:r>
            <a:endParaRPr lang="nl-NL" sz="1800" dirty="0">
              <a:effectLst/>
              <a:latin typeface="Calibri" panose="020F0502020204030204" pitchFamily="34" charset="0"/>
              <a:ea typeface="Calibri" panose="020F0502020204030204" pitchFamily="34" charset="0"/>
              <a:cs typeface="Arial" panose="020B0604020202020204" pitchFamily="34" charset="0"/>
            </a:endParaRPr>
          </a:p>
          <a:p>
            <a:endParaRPr lang="nl-NL" dirty="0"/>
          </a:p>
        </p:txBody>
      </p:sp>
      <p:sp>
        <p:nvSpPr>
          <p:cNvPr id="4" name="Tijdelijke aanduiding voor dianummer 3"/>
          <p:cNvSpPr>
            <a:spLocks noGrp="1"/>
          </p:cNvSpPr>
          <p:nvPr>
            <p:ph type="sldNum" sz="quarter" idx="5"/>
          </p:nvPr>
        </p:nvSpPr>
        <p:spPr/>
        <p:txBody>
          <a:bodyPr/>
          <a:lstStyle/>
          <a:p>
            <a:fld id="{0EA96927-75C0-C54B-8217-D3D2C22381A8}" type="slidenum">
              <a:rPr lang="nl-NL" smtClean="0"/>
              <a:t>11</a:t>
            </a:fld>
            <a:endParaRPr lang="nl-NL"/>
          </a:p>
        </p:txBody>
      </p:sp>
    </p:spTree>
    <p:extLst>
      <p:ext uri="{BB962C8B-B14F-4D97-AF65-F5344CB8AC3E}">
        <p14:creationId xmlns:p14="http://schemas.microsoft.com/office/powerpoint/2010/main" val="10331491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cs typeface="Calibri"/>
              </a:rPr>
              <a:t>De komende 10 minuten neem ik jullie mee in de ontwikkeling van de gesprekscyclus van </a:t>
            </a:r>
            <a:r>
              <a:rPr lang="nl-NL" dirty="0" err="1">
                <a:cs typeface="Calibri"/>
              </a:rPr>
              <a:t>Intal</a:t>
            </a:r>
            <a:r>
              <a:rPr lang="nl-NL" dirty="0">
                <a:cs typeface="Calibri"/>
              </a:rPr>
              <a:t>. </a:t>
            </a:r>
            <a:br>
              <a:rPr lang="en-US" dirty="0">
                <a:cs typeface="+mn-lt"/>
              </a:rPr>
            </a:br>
            <a:r>
              <a:rPr lang="nl-NL" dirty="0">
                <a:cs typeface="Calibri"/>
              </a:rPr>
              <a:t>Wat het fundament is van deze gesprekscyclus </a:t>
            </a:r>
            <a:br>
              <a:rPr lang="nl-NL" dirty="0">
                <a:cs typeface="+mn-lt"/>
              </a:rPr>
            </a:br>
            <a:r>
              <a:rPr lang="nl-NL" dirty="0">
                <a:cs typeface="Calibri"/>
              </a:rPr>
              <a:t>Hoe we keuzes hebben gemaakt in de gespreksvormen </a:t>
            </a:r>
            <a:br>
              <a:rPr lang="nl-NL" dirty="0">
                <a:cs typeface="+mn-lt"/>
              </a:rPr>
            </a:br>
            <a:r>
              <a:rPr lang="nl-NL" dirty="0">
                <a:cs typeface="Calibri"/>
              </a:rPr>
              <a:t>Welke gesprekken er nu zijn, hoe ze er uit zien</a:t>
            </a:r>
            <a:br>
              <a:rPr lang="nl-NL" dirty="0">
                <a:cs typeface="+mn-lt"/>
              </a:rPr>
            </a:br>
            <a:r>
              <a:rPr lang="nl-NL" dirty="0">
                <a:cs typeface="Calibri"/>
              </a:rPr>
              <a:t>En wat we geleerd hebben en wat onze hersens nog steeds laat kraken</a:t>
            </a:r>
            <a:endParaRPr lang="nl-NL" dirty="0">
              <a:cs typeface="+mn-lt"/>
            </a:endParaRP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A96927-75C0-C54B-8217-D3D2C22381A8}"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78810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rtl="0" fontAlgn="base"/>
            <a:r>
              <a:rPr lang="nl-NL" sz="1200" b="0" i="0" u="none" strike="noStrike" kern="1200" dirty="0">
                <a:solidFill>
                  <a:schemeClr val="tx1"/>
                </a:solidFill>
                <a:effectLst/>
                <a:latin typeface="+mn-lt"/>
                <a:ea typeface="+mn-ea"/>
                <a:cs typeface="+mn-cs"/>
              </a:rPr>
              <a:t>April 2014, bijna 7 jaar geleden, ging ik bij </a:t>
            </a:r>
            <a:r>
              <a:rPr lang="nl-NL" sz="1200" b="0" i="0" u="none" strike="noStrike" kern="1200" dirty="0" err="1">
                <a:solidFill>
                  <a:schemeClr val="tx1"/>
                </a:solidFill>
                <a:effectLst/>
                <a:latin typeface="+mn-lt"/>
                <a:ea typeface="+mn-ea"/>
                <a:cs typeface="+mn-cs"/>
              </a:rPr>
              <a:t>Intal</a:t>
            </a:r>
            <a:r>
              <a:rPr lang="nl-NL" sz="1200" b="0" i="0" u="none" strike="noStrike" kern="1200" dirty="0">
                <a:solidFill>
                  <a:schemeClr val="tx1"/>
                </a:solidFill>
                <a:effectLst/>
                <a:latin typeface="+mn-lt"/>
                <a:ea typeface="+mn-ea"/>
                <a:cs typeface="+mn-cs"/>
              </a:rPr>
              <a:t> aan de slag. Bij </a:t>
            </a:r>
            <a:r>
              <a:rPr lang="nl-NL" sz="1200" b="0" i="0" u="none" strike="noStrike" kern="1200" dirty="0" err="1">
                <a:solidFill>
                  <a:schemeClr val="tx1"/>
                </a:solidFill>
                <a:effectLst/>
                <a:latin typeface="+mn-lt"/>
                <a:ea typeface="+mn-ea"/>
                <a:cs typeface="+mn-cs"/>
              </a:rPr>
              <a:t>Intal</a:t>
            </a:r>
            <a:r>
              <a:rPr lang="nl-NL" sz="1200" b="0" i="0" u="none" strike="noStrike" kern="1200" dirty="0">
                <a:solidFill>
                  <a:schemeClr val="tx1"/>
                </a:solidFill>
                <a:effectLst/>
                <a:latin typeface="+mn-lt"/>
                <a:ea typeface="+mn-ea"/>
                <a:cs typeface="+mn-cs"/>
              </a:rPr>
              <a:t> was er een sterke behoefte om een krachtige én vooral authentieke cultuur te creëren. </a:t>
            </a:r>
            <a:r>
              <a:rPr lang="en-GB" sz="1200" b="0" i="0" kern="1200" dirty="0">
                <a:solidFill>
                  <a:schemeClr val="tx1"/>
                </a:solidFill>
                <a:effectLst/>
                <a:latin typeface="+mn-lt"/>
                <a:ea typeface="+mn-ea"/>
                <a:cs typeface="+mn-cs"/>
              </a:rPr>
              <a:t>​</a:t>
            </a:r>
            <a:br>
              <a:rPr lang="en-GB" sz="1200" b="0" i="0" kern="1200" dirty="0">
                <a:solidFill>
                  <a:schemeClr val="tx1"/>
                </a:solidFill>
                <a:effectLst/>
                <a:latin typeface="+mn-lt"/>
                <a:ea typeface="+mn-ea"/>
                <a:cs typeface="+mn-cs"/>
              </a:rPr>
            </a:br>
            <a:r>
              <a:rPr lang="nl-NL" sz="1200" b="0" i="0" u="none" strike="noStrike" kern="1200" dirty="0">
                <a:solidFill>
                  <a:schemeClr val="tx1"/>
                </a:solidFill>
                <a:effectLst/>
                <a:latin typeface="+mn-lt"/>
                <a:ea typeface="+mn-ea"/>
                <a:cs typeface="+mn-cs"/>
              </a:rPr>
              <a:t>Samen met directie zijn we de cultuur gaan vormgeven en ontwikkelen (vanuit het </a:t>
            </a:r>
            <a:r>
              <a:rPr lang="nl-NL" sz="1200" b="0" i="0" u="none" strike="noStrike" kern="1200" dirty="0" err="1">
                <a:solidFill>
                  <a:schemeClr val="tx1"/>
                </a:solidFill>
                <a:effectLst/>
                <a:latin typeface="+mn-lt"/>
                <a:ea typeface="+mn-ea"/>
                <a:cs typeface="+mn-cs"/>
              </a:rPr>
              <a:t>Intal</a:t>
            </a:r>
            <a:r>
              <a:rPr lang="nl-NL" sz="1200" b="0" i="0" u="none" strike="noStrike" kern="1200" dirty="0">
                <a:solidFill>
                  <a:schemeClr val="tx1"/>
                </a:solidFill>
                <a:effectLst/>
                <a:latin typeface="+mn-lt"/>
                <a:ea typeface="+mn-ea"/>
                <a:cs typeface="+mn-cs"/>
              </a:rPr>
              <a:t> verhaal, waar we voor staan en wie we zijn en ook willen zijn). Hieruit ontstond De </a:t>
            </a:r>
            <a:r>
              <a:rPr lang="nl-NL" sz="1200" b="0" i="0" u="none" strike="noStrike" kern="1200" dirty="0" err="1">
                <a:solidFill>
                  <a:schemeClr val="tx1"/>
                </a:solidFill>
                <a:effectLst/>
                <a:latin typeface="+mn-lt"/>
                <a:ea typeface="+mn-ea"/>
                <a:cs typeface="+mn-cs"/>
              </a:rPr>
              <a:t>Intal</a:t>
            </a:r>
            <a:r>
              <a:rPr lang="nl-NL" sz="1200" b="0" i="0" u="none" strike="noStrike" kern="1200" dirty="0">
                <a:solidFill>
                  <a:schemeClr val="tx1"/>
                </a:solidFill>
                <a:effectLst/>
                <a:latin typeface="+mn-lt"/>
                <a:ea typeface="+mn-ea"/>
                <a:cs typeface="+mn-cs"/>
              </a:rPr>
              <a:t> Methode. De </a:t>
            </a:r>
            <a:r>
              <a:rPr lang="nl-NL" sz="1200" b="0" i="0" u="none" strike="noStrike" kern="1200" dirty="0" err="1">
                <a:solidFill>
                  <a:schemeClr val="tx1"/>
                </a:solidFill>
                <a:effectLst/>
                <a:latin typeface="+mn-lt"/>
                <a:ea typeface="+mn-ea"/>
                <a:cs typeface="+mn-cs"/>
              </a:rPr>
              <a:t>Intal</a:t>
            </a:r>
            <a:r>
              <a:rPr lang="nl-NL" sz="1200" b="0" i="0" u="none" strike="noStrike" kern="1200" dirty="0">
                <a:solidFill>
                  <a:schemeClr val="tx1"/>
                </a:solidFill>
                <a:effectLst/>
                <a:latin typeface="+mn-lt"/>
                <a:ea typeface="+mn-ea"/>
                <a:cs typeface="+mn-cs"/>
              </a:rPr>
              <a:t> Methode is het fundament hoe we dingen met elkaar doen, hoe we met elkaar omgaan en wat wij belangrijk vinden.</a:t>
            </a:r>
            <a:r>
              <a:rPr lang="en-GB" sz="1200" b="0" i="0" kern="1200" dirty="0">
                <a:solidFill>
                  <a:schemeClr val="tx1"/>
                </a:solidFill>
                <a:effectLst/>
                <a:latin typeface="+mn-lt"/>
                <a:ea typeface="+mn-ea"/>
                <a:cs typeface="+mn-cs"/>
              </a:rPr>
              <a:t>​</a:t>
            </a:r>
            <a:br>
              <a:rPr lang="en-GB" sz="1200" b="0" i="0" kern="1200" dirty="0">
                <a:solidFill>
                  <a:schemeClr val="tx1"/>
                </a:solidFill>
                <a:effectLst/>
                <a:latin typeface="+mn-lt"/>
                <a:ea typeface="+mn-ea"/>
                <a:cs typeface="+mn-cs"/>
              </a:rPr>
            </a:br>
            <a:r>
              <a:rPr lang="en-GB" sz="1200" b="0" i="0" kern="1200" dirty="0">
                <a:solidFill>
                  <a:schemeClr val="tx1"/>
                </a:solidFill>
                <a:effectLst/>
                <a:latin typeface="+mn-lt"/>
                <a:ea typeface="+mn-ea"/>
                <a:cs typeface="+mn-cs"/>
              </a:rPr>
              <a:t>​</a:t>
            </a:r>
            <a:br>
              <a:rPr lang="en-GB" sz="1200" b="0" i="0" kern="1200" dirty="0">
                <a:solidFill>
                  <a:schemeClr val="tx1"/>
                </a:solidFill>
                <a:effectLst/>
                <a:latin typeface="+mn-lt"/>
                <a:ea typeface="+mn-ea"/>
                <a:cs typeface="+mn-cs"/>
              </a:rPr>
            </a:br>
            <a:r>
              <a:rPr lang="nl-NL" sz="1200" b="0" i="0" u="none" strike="noStrike" kern="1200" dirty="0">
                <a:solidFill>
                  <a:schemeClr val="tx1"/>
                </a:solidFill>
                <a:effectLst/>
                <a:latin typeface="+mn-lt"/>
                <a:ea typeface="+mn-ea"/>
                <a:cs typeface="+mn-cs"/>
              </a:rPr>
              <a:t>In een notendop wat kenmerkend is aan De </a:t>
            </a:r>
            <a:r>
              <a:rPr lang="nl-NL" sz="1200" b="0" i="0" u="none" strike="noStrike" kern="1200" dirty="0" err="1">
                <a:solidFill>
                  <a:schemeClr val="tx1"/>
                </a:solidFill>
                <a:effectLst/>
                <a:latin typeface="+mn-lt"/>
                <a:ea typeface="+mn-ea"/>
                <a:cs typeface="+mn-cs"/>
              </a:rPr>
              <a:t>Intal</a:t>
            </a:r>
            <a:r>
              <a:rPr lang="nl-NL" sz="1200" b="0" i="0" u="none" strike="noStrike" kern="1200" dirty="0">
                <a:solidFill>
                  <a:schemeClr val="tx1"/>
                </a:solidFill>
                <a:effectLst/>
                <a:latin typeface="+mn-lt"/>
                <a:ea typeface="+mn-ea"/>
                <a:cs typeface="+mn-cs"/>
              </a:rPr>
              <a:t> Methode: </a:t>
            </a:r>
            <a:r>
              <a:rPr lang="en-GB" sz="1200" b="0" i="0" kern="1200" dirty="0">
                <a:solidFill>
                  <a:schemeClr val="tx1"/>
                </a:solidFill>
                <a:effectLst/>
                <a:latin typeface="+mn-lt"/>
                <a:ea typeface="+mn-ea"/>
                <a:cs typeface="+mn-cs"/>
              </a:rPr>
              <a:t>​</a:t>
            </a:r>
            <a:br>
              <a:rPr lang="en-GB" sz="1200" b="0" i="0" kern="1200" dirty="0">
                <a:solidFill>
                  <a:schemeClr val="tx1"/>
                </a:solidFill>
                <a:effectLst/>
                <a:latin typeface="+mn-lt"/>
                <a:ea typeface="+mn-ea"/>
                <a:cs typeface="+mn-cs"/>
              </a:rPr>
            </a:br>
            <a:r>
              <a:rPr lang="nl-NL" sz="1200" b="1" i="0" u="none" strike="noStrike" kern="1200" dirty="0">
                <a:solidFill>
                  <a:schemeClr val="tx1"/>
                </a:solidFill>
                <a:effectLst/>
                <a:latin typeface="+mn-lt"/>
                <a:ea typeface="+mn-ea"/>
                <a:cs typeface="+mn-cs"/>
              </a:rPr>
              <a:t>Jij: </a:t>
            </a:r>
            <a:r>
              <a:rPr lang="nl-NL" sz="1200" b="0" i="0" u="none" strike="noStrike" kern="1200" dirty="0">
                <a:solidFill>
                  <a:schemeClr val="tx1"/>
                </a:solidFill>
                <a:effectLst/>
                <a:latin typeface="+mn-lt"/>
                <a:ea typeface="+mn-ea"/>
                <a:cs typeface="+mn-cs"/>
              </a:rPr>
              <a:t>Wij geloven in ruimte en verantwoordelijkheden geven om autonoom te kunnen werken. Dus wij geven veel vrijheid en dat doen wij op basis van vertrouwen. Wij stimuleren elke </a:t>
            </a:r>
            <a:r>
              <a:rPr lang="nl-NL" sz="1200" b="0" i="0" u="none" strike="noStrike" kern="1200" dirty="0" err="1">
                <a:solidFill>
                  <a:schemeClr val="tx1"/>
                </a:solidFill>
                <a:effectLst/>
                <a:latin typeface="+mn-lt"/>
                <a:ea typeface="+mn-ea"/>
                <a:cs typeface="+mn-cs"/>
              </a:rPr>
              <a:t>Intalist</a:t>
            </a:r>
            <a:r>
              <a:rPr lang="nl-NL" sz="1200" b="0" i="0" u="none" strike="noStrike" kern="1200" dirty="0">
                <a:solidFill>
                  <a:schemeClr val="tx1"/>
                </a:solidFill>
                <a:effectLst/>
                <a:latin typeface="+mn-lt"/>
                <a:ea typeface="+mn-ea"/>
                <a:cs typeface="+mn-cs"/>
              </a:rPr>
              <a:t> zijn/haar authentieke zelf te zijn en te zorgen dat je je talent benut. Hiermee stimuleren we ondernemerschap en eigenaarschap. </a:t>
            </a:r>
            <a:r>
              <a:rPr lang="en-GB" sz="1200" b="0" i="0" kern="1200" dirty="0">
                <a:solidFill>
                  <a:schemeClr val="tx1"/>
                </a:solidFill>
                <a:effectLst/>
                <a:latin typeface="+mn-lt"/>
                <a:ea typeface="+mn-ea"/>
                <a:cs typeface="+mn-cs"/>
              </a:rPr>
              <a:t>​</a:t>
            </a:r>
          </a:p>
          <a:p>
            <a:pPr rtl="0" fontAlgn="base"/>
            <a:r>
              <a:rPr lang="nl-NL" sz="1200" b="1" i="0" u="none" strike="noStrike" kern="1200" dirty="0">
                <a:solidFill>
                  <a:schemeClr val="tx1"/>
                </a:solidFill>
                <a:effectLst/>
                <a:latin typeface="+mn-lt"/>
                <a:ea typeface="+mn-ea"/>
                <a:cs typeface="+mn-cs"/>
              </a:rPr>
              <a:t>Wij:</a:t>
            </a:r>
            <a:r>
              <a:rPr lang="nl-NL" sz="1200" b="0" i="0" u="none" strike="noStrike" kern="1200" dirty="0">
                <a:solidFill>
                  <a:schemeClr val="tx1"/>
                </a:solidFill>
                <a:effectLst/>
                <a:latin typeface="+mn-lt"/>
                <a:ea typeface="+mn-ea"/>
                <a:cs typeface="+mn-cs"/>
              </a:rPr>
              <a:t> We werken in teams samen op basis van gelijkwaardigheid. We willen zo plat als mogelijk blijven. Elke </a:t>
            </a:r>
            <a:r>
              <a:rPr lang="nl-NL" sz="1200" b="0" i="0" u="none" strike="noStrike" kern="1200" dirty="0" err="1">
                <a:solidFill>
                  <a:schemeClr val="tx1"/>
                </a:solidFill>
                <a:effectLst/>
                <a:latin typeface="+mn-lt"/>
                <a:ea typeface="+mn-ea"/>
                <a:cs typeface="+mn-cs"/>
              </a:rPr>
              <a:t>Intalist</a:t>
            </a:r>
            <a:r>
              <a:rPr lang="nl-NL" sz="1200" b="0" i="0" u="none" strike="noStrike" kern="1200" dirty="0">
                <a:solidFill>
                  <a:schemeClr val="tx1"/>
                </a:solidFill>
                <a:effectLst/>
                <a:latin typeface="+mn-lt"/>
                <a:ea typeface="+mn-ea"/>
                <a:cs typeface="+mn-cs"/>
              </a:rPr>
              <a:t> maakt het verschil tot het succes van </a:t>
            </a:r>
            <a:r>
              <a:rPr lang="nl-NL" sz="1200" b="0" i="0" u="none" strike="noStrike" kern="1200" dirty="0" err="1">
                <a:solidFill>
                  <a:schemeClr val="tx1"/>
                </a:solidFill>
                <a:effectLst/>
                <a:latin typeface="+mn-lt"/>
                <a:ea typeface="+mn-ea"/>
                <a:cs typeface="+mn-cs"/>
              </a:rPr>
              <a:t>Intal</a:t>
            </a:r>
            <a:r>
              <a:rPr lang="nl-NL" sz="1200" b="0" i="0" u="none" strike="noStrike" kern="1200" dirty="0">
                <a:solidFill>
                  <a:schemeClr val="tx1"/>
                </a:solidFill>
                <a:effectLst/>
                <a:latin typeface="+mn-lt"/>
                <a:ea typeface="+mn-ea"/>
                <a:cs typeface="+mn-cs"/>
              </a:rPr>
              <a:t>. Beslissingen nemen wij met elkaar, net als dat wij samen collectieve doelen najagen. Hiermee stimuleren we het WIJ gevoel.  </a:t>
            </a:r>
            <a:r>
              <a:rPr lang="en-GB" sz="1200" b="0" i="0" kern="1200" dirty="0">
                <a:solidFill>
                  <a:schemeClr val="tx1"/>
                </a:solidFill>
                <a:effectLst/>
                <a:latin typeface="+mn-lt"/>
                <a:ea typeface="+mn-ea"/>
                <a:cs typeface="+mn-cs"/>
              </a:rPr>
              <a:t>​</a:t>
            </a:r>
            <a:br>
              <a:rPr lang="en-GB" sz="1200" b="0" i="0" kern="1200" dirty="0">
                <a:solidFill>
                  <a:schemeClr val="tx1"/>
                </a:solidFill>
                <a:effectLst/>
                <a:latin typeface="+mn-lt"/>
                <a:ea typeface="+mn-ea"/>
                <a:cs typeface="+mn-cs"/>
              </a:rPr>
            </a:br>
            <a:r>
              <a:rPr lang="nl-NL" sz="1200" b="1" i="0" u="none" strike="noStrike" kern="1200" dirty="0">
                <a:solidFill>
                  <a:schemeClr val="tx1"/>
                </a:solidFill>
                <a:effectLst/>
                <a:latin typeface="+mn-lt"/>
                <a:ea typeface="+mn-ea"/>
                <a:cs typeface="+mn-cs"/>
              </a:rPr>
              <a:t>Groei:</a:t>
            </a:r>
            <a:r>
              <a:rPr lang="nl-NL" sz="1200" b="0" i="0" u="none" strike="noStrike" kern="1200" dirty="0">
                <a:solidFill>
                  <a:schemeClr val="tx1"/>
                </a:solidFill>
                <a:effectLst/>
                <a:latin typeface="+mn-lt"/>
                <a:ea typeface="+mn-ea"/>
                <a:cs typeface="+mn-cs"/>
              </a:rPr>
              <a:t> Wij zijn vooruitstrevend en zoeken continu naar vooruitgang. Daar hoort continu (leren en) verbeteren bij, van de bedrijfsprocessen én van jezelf. Wij geloven dat door persoonlijke groei, de organisatie groeit. </a:t>
            </a:r>
            <a:r>
              <a:rPr lang="en-GB" sz="1200" b="0" i="0" kern="1200" dirty="0">
                <a:solidFill>
                  <a:schemeClr val="tx1"/>
                </a:solidFill>
                <a:effectLst/>
                <a:latin typeface="+mn-lt"/>
                <a:ea typeface="+mn-ea"/>
                <a:cs typeface="+mn-cs"/>
              </a:rPr>
              <a:t>​</a:t>
            </a:r>
            <a:br>
              <a:rPr lang="en-GB" sz="1200" b="0" i="0" kern="1200" dirty="0">
                <a:solidFill>
                  <a:schemeClr val="tx1"/>
                </a:solidFill>
                <a:effectLst/>
                <a:latin typeface="+mn-lt"/>
                <a:ea typeface="+mn-ea"/>
                <a:cs typeface="+mn-cs"/>
              </a:rPr>
            </a:br>
            <a:r>
              <a:rPr lang="nl-NL" sz="1200" b="1" i="0" u="none" strike="noStrike" kern="1200" dirty="0">
                <a:solidFill>
                  <a:schemeClr val="tx1"/>
                </a:solidFill>
                <a:effectLst/>
                <a:latin typeface="+mn-lt"/>
                <a:ea typeface="+mn-ea"/>
                <a:cs typeface="+mn-cs"/>
              </a:rPr>
              <a:t>Open: </a:t>
            </a:r>
            <a:r>
              <a:rPr lang="nl-NL" sz="1200" b="0" i="0" u="none" strike="noStrike" kern="1200" dirty="0">
                <a:solidFill>
                  <a:schemeClr val="tx1"/>
                </a:solidFill>
                <a:effectLst/>
                <a:latin typeface="+mn-lt"/>
                <a:ea typeface="+mn-ea"/>
                <a:cs typeface="+mn-cs"/>
              </a:rPr>
              <a:t>Bij ons kun je altijd zeggen wat je denkt zonder je zorgen te maken of remmingen te voelen, wij stimuleren dit juist! Een kritische houding zorgt ervoor dat wij kunnen verbeteren. Wij maken alle informatie beschikbaar die nodig is om zelfstandig te kunnen beslissen en ondernemerschap te stimuleren. Denk aan de bedrijfsresultaten waar ook de management fee van de directie zichtbaar. </a:t>
            </a:r>
            <a:r>
              <a:rPr lang="en-GB" sz="1200" b="0" i="0" kern="1200" dirty="0">
                <a:solidFill>
                  <a:schemeClr val="tx1"/>
                </a:solidFill>
                <a:effectLst/>
                <a:latin typeface="+mn-lt"/>
                <a:ea typeface="+mn-ea"/>
                <a:cs typeface="+mn-cs"/>
              </a:rPr>
              <a:t>​</a:t>
            </a:r>
            <a:br>
              <a:rPr lang="en-GB" sz="1200" b="0" i="0" kern="1200" dirty="0">
                <a:solidFill>
                  <a:schemeClr val="tx1"/>
                </a:solidFill>
                <a:effectLst/>
                <a:latin typeface="+mn-lt"/>
                <a:ea typeface="+mn-ea"/>
                <a:cs typeface="+mn-cs"/>
              </a:rPr>
            </a:br>
            <a:r>
              <a:rPr lang="nl-NL" sz="1200" b="1" i="0" u="none" strike="noStrike" kern="1200" dirty="0">
                <a:solidFill>
                  <a:schemeClr val="tx1"/>
                </a:solidFill>
                <a:effectLst/>
                <a:latin typeface="+mn-lt"/>
                <a:ea typeface="+mn-ea"/>
                <a:cs typeface="+mn-cs"/>
              </a:rPr>
              <a:t>Durf:</a:t>
            </a:r>
            <a:r>
              <a:rPr lang="nl-NL" sz="1200" b="0" i="0" u="none" strike="noStrike" kern="1200" dirty="0">
                <a:solidFill>
                  <a:schemeClr val="tx1"/>
                </a:solidFill>
                <a:effectLst/>
                <a:latin typeface="+mn-lt"/>
                <a:ea typeface="+mn-ea"/>
                <a:cs typeface="+mn-cs"/>
              </a:rPr>
              <a:t> Door te experimenteren kun je leren en groeien. Durf van de gebaande paden af te wijken. Falen bestaat niet bij ons, fouten worden gezien als leergeld. Ga ervoor.  </a:t>
            </a:r>
            <a:r>
              <a:rPr lang="en-GB" sz="1200" b="0" i="0" kern="1200" dirty="0">
                <a:solidFill>
                  <a:schemeClr val="tx1"/>
                </a:solidFill>
                <a:effectLst/>
                <a:latin typeface="+mn-lt"/>
                <a:ea typeface="+mn-ea"/>
                <a:cs typeface="+mn-cs"/>
              </a:rPr>
              <a:t>​</a:t>
            </a:r>
          </a:p>
          <a:p>
            <a:pPr rtl="0" fontAlgn="base"/>
            <a:r>
              <a:rPr lang="en-GB" sz="1200" b="0" i="0" kern="1200" dirty="0">
                <a:solidFill>
                  <a:schemeClr val="tx1"/>
                </a:solidFill>
                <a:effectLst/>
                <a:latin typeface="+mn-lt"/>
                <a:ea typeface="+mn-ea"/>
                <a:cs typeface="+mn-cs"/>
              </a:rPr>
              <a:t>​</a:t>
            </a:r>
          </a:p>
          <a:p>
            <a:endParaRPr lang="en-GB" dirty="0">
              <a:cs typeface="+mn-lt"/>
            </a:endParaRP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A96927-75C0-C54B-8217-D3D2C22381A8}"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70501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rtl="0" fontAlgn="base"/>
            <a:r>
              <a:rPr lang="nl-NL" sz="1200" b="0" i="0" u="none" strike="noStrike" kern="1200" dirty="0">
                <a:solidFill>
                  <a:schemeClr val="tx1"/>
                </a:solidFill>
                <a:effectLst/>
                <a:latin typeface="+mn-lt"/>
                <a:ea typeface="+mn-ea"/>
                <a:cs typeface="+mn-cs"/>
              </a:rPr>
              <a:t>Nadat De </a:t>
            </a:r>
            <a:r>
              <a:rPr lang="nl-NL" sz="1200" b="0" i="0" u="none" strike="noStrike" kern="1200" dirty="0" err="1">
                <a:solidFill>
                  <a:schemeClr val="tx1"/>
                </a:solidFill>
                <a:effectLst/>
                <a:latin typeface="+mn-lt"/>
                <a:ea typeface="+mn-ea"/>
                <a:cs typeface="+mn-cs"/>
              </a:rPr>
              <a:t>Intal</a:t>
            </a:r>
            <a:r>
              <a:rPr lang="nl-NL" sz="1200" b="0" i="0" u="none" strike="noStrike" kern="1200" dirty="0">
                <a:solidFill>
                  <a:schemeClr val="tx1"/>
                </a:solidFill>
                <a:effectLst/>
                <a:latin typeface="+mn-lt"/>
                <a:ea typeface="+mn-ea"/>
                <a:cs typeface="+mn-cs"/>
              </a:rPr>
              <a:t> Methode ontwikkelt was kwam de volgende belangrijke stap. Het bekrachtigen en borgen (in alle elementen van de organisatie). De HR-gesprekscyclus moest dit versterken. </a:t>
            </a:r>
            <a:r>
              <a:rPr lang="en-US" sz="1200" b="0" i="0" kern="1200" dirty="0">
                <a:solidFill>
                  <a:schemeClr val="tx1"/>
                </a:solidFill>
                <a:effectLst/>
                <a:latin typeface="+mn-lt"/>
                <a:ea typeface="+mn-ea"/>
                <a:cs typeface="+mn-cs"/>
              </a:rPr>
              <a:t>​</a:t>
            </a:r>
          </a:p>
          <a:p>
            <a:pPr rtl="0" fontAlgn="base"/>
            <a:r>
              <a:rPr lang="nl-NL" sz="1200" b="0" i="0" u="none" strike="noStrike" kern="1200" dirty="0">
                <a:solidFill>
                  <a:schemeClr val="tx1"/>
                </a:solidFill>
                <a:effectLst/>
                <a:latin typeface="+mn-lt"/>
                <a:ea typeface="+mn-ea"/>
                <a:cs typeface="+mn-cs"/>
              </a:rPr>
              <a:t>We kwamen er al snel achter dat de traditionele gesprekscyclus niet rijmde met De </a:t>
            </a:r>
            <a:r>
              <a:rPr lang="nl-NL" sz="1200" b="0" i="0" u="none" strike="noStrike" kern="1200" dirty="0" err="1">
                <a:solidFill>
                  <a:schemeClr val="tx1"/>
                </a:solidFill>
                <a:effectLst/>
                <a:latin typeface="+mn-lt"/>
                <a:ea typeface="+mn-ea"/>
                <a:cs typeface="+mn-cs"/>
              </a:rPr>
              <a:t>Intal</a:t>
            </a:r>
            <a:r>
              <a:rPr lang="nl-NL" sz="1200" b="0" i="0" u="none" strike="noStrike" kern="1200" dirty="0">
                <a:solidFill>
                  <a:schemeClr val="tx1"/>
                </a:solidFill>
                <a:effectLst/>
                <a:latin typeface="+mn-lt"/>
                <a:ea typeface="+mn-ea"/>
                <a:cs typeface="+mn-cs"/>
              </a:rPr>
              <a:t> Methode. Dus ben ik De </a:t>
            </a:r>
            <a:r>
              <a:rPr lang="nl-NL" sz="1200" b="0" i="0" u="none" strike="noStrike" kern="1200" dirty="0" err="1">
                <a:solidFill>
                  <a:schemeClr val="tx1"/>
                </a:solidFill>
                <a:effectLst/>
                <a:latin typeface="+mn-lt"/>
                <a:ea typeface="+mn-ea"/>
                <a:cs typeface="+mn-cs"/>
              </a:rPr>
              <a:t>Intal</a:t>
            </a:r>
            <a:r>
              <a:rPr lang="nl-NL" sz="1200" b="0" i="0" u="none" strike="noStrike" kern="1200" dirty="0">
                <a:solidFill>
                  <a:schemeClr val="tx1"/>
                </a:solidFill>
                <a:effectLst/>
                <a:latin typeface="+mn-lt"/>
                <a:ea typeface="+mn-ea"/>
                <a:cs typeface="+mn-cs"/>
              </a:rPr>
              <a:t> Methode gaan vertalen naar passende gesprekvormen. Het hoofddoel was het stimuleren van ondernemerschap en persoonlijk geluk en –groei. </a:t>
            </a:r>
            <a:r>
              <a:rPr lang="nl-NL" sz="1200" b="0" i="0" kern="1200" dirty="0">
                <a:solidFill>
                  <a:schemeClr val="tx1"/>
                </a:solidFill>
                <a:effectLst/>
                <a:latin typeface="+mn-lt"/>
                <a:ea typeface="+mn-ea"/>
                <a:cs typeface="+mn-cs"/>
              </a:rPr>
              <a:t>​</a:t>
            </a:r>
            <a:br>
              <a:rPr lang="nl-NL" sz="1200" b="0" i="0" kern="1200" dirty="0">
                <a:solidFill>
                  <a:schemeClr val="tx1"/>
                </a:solidFill>
                <a:effectLst/>
                <a:latin typeface="+mn-lt"/>
                <a:ea typeface="+mn-ea"/>
                <a:cs typeface="+mn-cs"/>
              </a:rPr>
            </a:br>
            <a:r>
              <a:rPr lang="nl-NL" sz="1200" b="0" i="0" kern="1200" dirty="0">
                <a:solidFill>
                  <a:schemeClr val="tx1"/>
                </a:solidFill>
                <a:effectLst/>
                <a:latin typeface="+mn-lt"/>
                <a:ea typeface="+mn-ea"/>
                <a:cs typeface="+mn-cs"/>
              </a:rPr>
              <a:t>​</a:t>
            </a:r>
          </a:p>
          <a:p>
            <a:pPr rtl="0" fontAlgn="base"/>
            <a:r>
              <a:rPr lang="nl-NL" sz="1200" b="0" i="0" u="none" strike="noStrike" kern="1200" dirty="0">
                <a:solidFill>
                  <a:schemeClr val="tx1"/>
                </a:solidFill>
                <a:effectLst/>
                <a:latin typeface="+mn-lt"/>
                <a:ea typeface="+mn-ea"/>
                <a:cs typeface="+mn-cs"/>
              </a:rPr>
              <a:t>Hier kwamen 3 gespreksvormen uit:</a:t>
            </a:r>
            <a:r>
              <a:rPr lang="en-US" sz="1200" b="0" i="0" kern="1200" dirty="0">
                <a:solidFill>
                  <a:schemeClr val="tx1"/>
                </a:solidFill>
                <a:effectLst/>
                <a:latin typeface="+mn-lt"/>
                <a:ea typeface="+mn-ea"/>
                <a:cs typeface="+mn-cs"/>
              </a:rPr>
              <a:t>​</a:t>
            </a:r>
          </a:p>
          <a:p>
            <a:pPr rtl="0" fontAlgn="base"/>
            <a:r>
              <a:rPr lang="nl-NL" sz="1200" b="0" i="0" u="none" strike="noStrike" kern="1200" dirty="0">
                <a:solidFill>
                  <a:schemeClr val="tx1"/>
                </a:solidFill>
                <a:effectLst/>
                <a:latin typeface="+mn-lt"/>
                <a:ea typeface="+mn-ea"/>
                <a:cs typeface="+mn-cs"/>
              </a:rPr>
              <a:t>360 graden evaluaties -&gt; met als doel om een breed beeld te krijgen over jouw functioneren</a:t>
            </a:r>
            <a:r>
              <a:rPr lang="en-US" sz="1200" b="0" i="0" kern="1200" dirty="0">
                <a:solidFill>
                  <a:schemeClr val="tx1"/>
                </a:solidFill>
                <a:effectLst/>
                <a:latin typeface="+mn-lt"/>
                <a:ea typeface="+mn-ea"/>
                <a:cs typeface="+mn-cs"/>
              </a:rPr>
              <a:t>​</a:t>
            </a:r>
          </a:p>
          <a:p>
            <a:pPr rtl="0" fontAlgn="base"/>
            <a:r>
              <a:rPr lang="nl-NL" sz="1200" b="0" i="0" u="none" strike="noStrike" kern="1200" dirty="0">
                <a:solidFill>
                  <a:schemeClr val="tx1"/>
                </a:solidFill>
                <a:effectLst/>
                <a:latin typeface="+mn-lt"/>
                <a:ea typeface="+mn-ea"/>
                <a:cs typeface="+mn-cs"/>
              </a:rPr>
              <a:t>De </a:t>
            </a:r>
            <a:r>
              <a:rPr lang="nl-NL" sz="1200" b="0" i="0" u="none" strike="noStrike" kern="1200" dirty="0" err="1">
                <a:solidFill>
                  <a:schemeClr val="tx1"/>
                </a:solidFill>
                <a:effectLst/>
                <a:latin typeface="+mn-lt"/>
                <a:ea typeface="+mn-ea"/>
                <a:cs typeface="+mn-cs"/>
              </a:rPr>
              <a:t>Intal</a:t>
            </a:r>
            <a:r>
              <a:rPr lang="nl-NL" sz="1200" b="0" i="0" u="none" strike="noStrike" kern="1200" dirty="0">
                <a:solidFill>
                  <a:schemeClr val="tx1"/>
                </a:solidFill>
                <a:effectLst/>
                <a:latin typeface="+mn-lt"/>
                <a:ea typeface="+mn-ea"/>
                <a:cs typeface="+mn-cs"/>
              </a:rPr>
              <a:t> </a:t>
            </a:r>
            <a:r>
              <a:rPr lang="nl-NL" sz="1200" b="0" i="0" u="none" strike="noStrike" kern="1200" dirty="0" err="1">
                <a:solidFill>
                  <a:schemeClr val="tx1"/>
                </a:solidFill>
                <a:effectLst/>
                <a:latin typeface="+mn-lt"/>
                <a:ea typeface="+mn-ea"/>
                <a:cs typeface="+mn-cs"/>
              </a:rPr>
              <a:t>BeloningsMethode</a:t>
            </a:r>
            <a:r>
              <a:rPr lang="nl-NL" sz="1200" b="0" i="0" u="none" strike="noStrike" kern="1200" dirty="0">
                <a:solidFill>
                  <a:schemeClr val="tx1"/>
                </a:solidFill>
                <a:effectLst/>
                <a:latin typeface="+mn-lt"/>
                <a:ea typeface="+mn-ea"/>
                <a:cs typeface="+mn-cs"/>
              </a:rPr>
              <a:t> -&gt; met als doel om een zo eerlijk mogelijk beloningsysteem te bewerkstelligen</a:t>
            </a:r>
            <a:r>
              <a:rPr lang="en-US" sz="1200" b="0" i="0" kern="1200" dirty="0">
                <a:solidFill>
                  <a:schemeClr val="tx1"/>
                </a:solidFill>
                <a:effectLst/>
                <a:latin typeface="+mn-lt"/>
                <a:ea typeface="+mn-ea"/>
                <a:cs typeface="+mn-cs"/>
              </a:rPr>
              <a:t>​</a:t>
            </a:r>
          </a:p>
          <a:p>
            <a:pPr rtl="0" fontAlgn="base"/>
            <a:r>
              <a:rPr lang="nl-NL" sz="1200" b="0" i="0" u="none" strike="noStrike" kern="1200" dirty="0">
                <a:solidFill>
                  <a:schemeClr val="tx1"/>
                </a:solidFill>
                <a:effectLst/>
                <a:latin typeface="+mn-lt"/>
                <a:ea typeface="+mn-ea"/>
                <a:cs typeface="+mn-cs"/>
              </a:rPr>
              <a:t>Persoonlijke ontwikkelingsgesprekken -&gt; met als doel continue aandacht voor persoonlijke geluk en -ontwikkeling</a:t>
            </a:r>
            <a:r>
              <a:rPr lang="en-US" sz="1200" b="0" i="0" kern="1200" dirty="0">
                <a:solidFill>
                  <a:schemeClr val="tx1"/>
                </a:solidFill>
                <a:effectLst/>
                <a:latin typeface="+mn-lt"/>
                <a:ea typeface="+mn-ea"/>
                <a:cs typeface="+mn-cs"/>
              </a:rPr>
              <a:t>​</a:t>
            </a:r>
          </a:p>
          <a:p>
            <a:pPr rtl="0" fontAlgn="base"/>
            <a:endParaRPr lang="en-GB" sz="1200" b="0" i="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A96927-75C0-C54B-8217-D3D2C22381A8}"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48185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0EA96927-75C0-C54B-8217-D3D2C22381A8}" type="slidenum">
              <a:rPr lang="nl-NL" smtClean="0"/>
              <a:t>15</a:t>
            </a:fld>
            <a:endParaRPr lang="nl-NL"/>
          </a:p>
        </p:txBody>
      </p:sp>
    </p:spTree>
    <p:extLst>
      <p:ext uri="{BB962C8B-B14F-4D97-AF65-F5344CB8AC3E}">
        <p14:creationId xmlns:p14="http://schemas.microsoft.com/office/powerpoint/2010/main" val="12110131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rtl="0" fontAlgn="base"/>
            <a:r>
              <a:rPr lang="nl-NL" sz="1200" b="0" i="0" u="none" strike="noStrike" kern="1200" dirty="0">
                <a:solidFill>
                  <a:schemeClr val="tx1"/>
                </a:solidFill>
                <a:effectLst/>
                <a:latin typeface="+mn-lt"/>
                <a:ea typeface="+mn-ea"/>
                <a:cs typeface="+mn-cs"/>
              </a:rPr>
              <a:t>De 360 graden evaluatie draait om inzicht te creëren dat kans geeft om persoonlijk te ontwikkelen.</a:t>
            </a:r>
            <a:r>
              <a:rPr lang="nl-NL" sz="1200" b="0" i="1" u="none" strike="noStrike" kern="1200" dirty="0">
                <a:solidFill>
                  <a:schemeClr val="tx1"/>
                </a:solidFill>
                <a:effectLst/>
                <a:latin typeface="+mn-lt"/>
                <a:ea typeface="+mn-ea"/>
                <a:cs typeface="+mn-cs"/>
              </a:rPr>
              <a:t> </a:t>
            </a:r>
            <a:r>
              <a:rPr lang="nl-NL" sz="1200" b="0" i="0" kern="1200" dirty="0">
                <a:solidFill>
                  <a:schemeClr val="tx1"/>
                </a:solidFill>
                <a:effectLst/>
                <a:latin typeface="+mn-lt"/>
                <a:ea typeface="+mn-ea"/>
                <a:cs typeface="+mn-cs"/>
              </a:rPr>
              <a:t>​</a:t>
            </a:r>
          </a:p>
          <a:p>
            <a:pPr rtl="0" fontAlgn="base"/>
            <a:r>
              <a:rPr lang="nl-NL" sz="1200" b="0" i="0" u="none" strike="noStrike" kern="1200" dirty="0">
                <a:solidFill>
                  <a:schemeClr val="tx1"/>
                </a:solidFill>
                <a:effectLst/>
                <a:latin typeface="+mn-lt"/>
                <a:ea typeface="+mn-ea"/>
                <a:cs typeface="+mn-cs"/>
              </a:rPr>
              <a:t>Het woordje beoordelen paste niet bij ons, er was een negatieve associatie van veroordelen van elkaar. </a:t>
            </a:r>
            <a:r>
              <a:rPr lang="en-US" sz="1200" b="0" i="0" kern="1200" dirty="0">
                <a:solidFill>
                  <a:schemeClr val="tx1"/>
                </a:solidFill>
                <a:effectLst/>
                <a:latin typeface="+mn-lt"/>
                <a:ea typeface="+mn-ea"/>
                <a:cs typeface="+mn-cs"/>
              </a:rPr>
              <a:t>​</a:t>
            </a:r>
          </a:p>
          <a:p>
            <a:pPr rtl="0" fontAlgn="base"/>
            <a:r>
              <a:rPr lang="nl-NL" sz="1200" b="0" i="0" u="none" strike="noStrike" kern="1200" dirty="0">
                <a:solidFill>
                  <a:schemeClr val="tx1"/>
                </a:solidFill>
                <a:effectLst/>
                <a:latin typeface="+mn-lt"/>
                <a:ea typeface="+mn-ea"/>
                <a:cs typeface="+mn-cs"/>
              </a:rPr>
              <a:t>Door het woord te aan te passen, verander je de vorm en aard van de gesprekken. Evalueren gaf voor ons de juiste </a:t>
            </a:r>
            <a:r>
              <a:rPr lang="nl-NL" sz="1200" b="0" i="0" u="none" strike="noStrike" kern="1200" dirty="0" err="1">
                <a:solidFill>
                  <a:schemeClr val="tx1"/>
                </a:solidFill>
                <a:effectLst/>
                <a:latin typeface="+mn-lt"/>
                <a:ea typeface="+mn-ea"/>
                <a:cs typeface="+mn-cs"/>
              </a:rPr>
              <a:t>tone</a:t>
            </a:r>
            <a:r>
              <a:rPr lang="nl-NL" sz="1200" b="0" i="0" u="none" strike="noStrike" kern="1200" dirty="0">
                <a:solidFill>
                  <a:schemeClr val="tx1"/>
                </a:solidFill>
                <a:effectLst/>
                <a:latin typeface="+mn-lt"/>
                <a:ea typeface="+mn-ea"/>
                <a:cs typeface="+mn-cs"/>
              </a:rPr>
              <a:t> of </a:t>
            </a:r>
            <a:r>
              <a:rPr lang="nl-NL" sz="1200" b="0" i="0" u="none" strike="noStrike" kern="1200" dirty="0" err="1">
                <a:solidFill>
                  <a:schemeClr val="tx1"/>
                </a:solidFill>
                <a:effectLst/>
                <a:latin typeface="+mn-lt"/>
                <a:ea typeface="+mn-ea"/>
                <a:cs typeface="+mn-cs"/>
              </a:rPr>
              <a:t>voice</a:t>
            </a:r>
            <a:r>
              <a:rPr lang="nl-NL" sz="1200" b="0" i="0" u="none" strike="noStrike" kern="1200" dirty="0">
                <a:solidFill>
                  <a:schemeClr val="tx1"/>
                </a:solidFill>
                <a:effectLst/>
                <a:latin typeface="+mn-lt"/>
                <a:ea typeface="+mn-ea"/>
                <a:cs typeface="+mn-cs"/>
              </a:rPr>
              <a:t>  weer. </a:t>
            </a:r>
            <a:r>
              <a:rPr lang="en-US" sz="1200" b="0" i="0" kern="1200" dirty="0">
                <a:solidFill>
                  <a:schemeClr val="tx1"/>
                </a:solidFill>
                <a:effectLst/>
                <a:latin typeface="+mn-lt"/>
                <a:ea typeface="+mn-ea"/>
                <a:cs typeface="+mn-cs"/>
              </a:rPr>
              <a:t>​</a:t>
            </a:r>
          </a:p>
          <a:p>
            <a:pPr rtl="0" fontAlgn="base"/>
            <a:r>
              <a:rPr lang="nl-NL" sz="1200" b="0" i="0" kern="1200" dirty="0">
                <a:solidFill>
                  <a:schemeClr val="tx1"/>
                </a:solidFill>
                <a:effectLst/>
                <a:latin typeface="+mn-lt"/>
                <a:ea typeface="+mn-ea"/>
                <a:cs typeface="+mn-cs"/>
              </a:rPr>
              <a:t>​</a:t>
            </a:r>
          </a:p>
          <a:p>
            <a:pPr rtl="0" fontAlgn="base"/>
            <a:r>
              <a:rPr lang="nl-NL" sz="1200" b="0" i="0" u="none" strike="noStrike" kern="1200" dirty="0">
                <a:solidFill>
                  <a:schemeClr val="tx1"/>
                </a:solidFill>
                <a:effectLst/>
                <a:latin typeface="+mn-lt"/>
                <a:ea typeface="+mn-ea"/>
                <a:cs typeface="+mn-cs"/>
              </a:rPr>
              <a:t>De focus ligt op evalueren van houding &amp; gedrag, omdat wij geloven dat de juiste houding en gedrag leidt tot de </a:t>
            </a:r>
            <a:r>
              <a:rPr lang="nl-NL" sz="1200" b="0" i="1" u="none" strike="noStrike" kern="1200" dirty="0">
                <a:solidFill>
                  <a:schemeClr val="tx1"/>
                </a:solidFill>
                <a:effectLst/>
                <a:latin typeface="+mn-lt"/>
                <a:ea typeface="+mn-ea"/>
                <a:cs typeface="+mn-cs"/>
              </a:rPr>
              <a:t>gewenste</a:t>
            </a:r>
            <a:r>
              <a:rPr lang="nl-NL" sz="1200" b="0" i="0" u="none" strike="noStrike" kern="1200" dirty="0">
                <a:solidFill>
                  <a:schemeClr val="tx1"/>
                </a:solidFill>
                <a:effectLst/>
                <a:latin typeface="+mn-lt"/>
                <a:ea typeface="+mn-ea"/>
                <a:cs typeface="+mn-cs"/>
              </a:rPr>
              <a:t> resultaten. </a:t>
            </a:r>
            <a:r>
              <a:rPr lang="en-US" sz="1200" b="0" i="0" kern="1200" dirty="0">
                <a:solidFill>
                  <a:schemeClr val="tx1"/>
                </a:solidFill>
                <a:effectLst/>
                <a:latin typeface="+mn-lt"/>
                <a:ea typeface="+mn-ea"/>
                <a:cs typeface="+mn-cs"/>
              </a:rPr>
              <a:t>​</a:t>
            </a:r>
          </a:p>
          <a:p>
            <a:pPr rtl="0" fontAlgn="base"/>
            <a:r>
              <a:rPr lang="nl-NL" sz="1200" b="0" i="0" u="none" strike="noStrike" kern="1200" dirty="0">
                <a:solidFill>
                  <a:schemeClr val="tx1"/>
                </a:solidFill>
                <a:effectLst/>
                <a:latin typeface="+mn-lt"/>
                <a:ea typeface="+mn-ea"/>
                <a:cs typeface="+mn-cs"/>
              </a:rPr>
              <a:t>We werken in teams met een coördinator. Echter gedrag laat zich niet vatten in relatie tot 1 persoon, patronen zijn pas waar te nemen wanneer meerdere collega’s met wie je samenwerkt betrokken worden. Collega’s zien en ervaren veel meer (wanneer ze dagelijks en intensief met jou samenwerken). Binnen eigen team en buiten je team, je interne klant. Dus wat ons betreft zijn zij de meest aangewezen personen om te evalueren. Zij hebben als de beste inzage hebben in jouw functioneren, doen en laten. Ook is het belangrijk dat je kunt reflecteren van jezelf, dus voegde we zelfevaluaties toe. De gecombineerde oogpunten geven een schat aan informatie, over wat je sterke kanten zijn en waar ruimte voor ontwikkeling is. Tevens zorgt een groot aantal perspectieven voor een objectiever beeld. </a:t>
            </a:r>
            <a:r>
              <a:rPr lang="en-US" sz="1200" b="0" i="0" kern="1200" dirty="0">
                <a:solidFill>
                  <a:schemeClr val="tx1"/>
                </a:solidFill>
                <a:effectLst/>
                <a:latin typeface="+mn-lt"/>
                <a:ea typeface="+mn-ea"/>
                <a:cs typeface="+mn-cs"/>
              </a:rPr>
              <a:t>​</a:t>
            </a:r>
          </a:p>
          <a:p>
            <a:pPr rtl="0" fontAlgn="base"/>
            <a:r>
              <a:rPr lang="nl-NL" sz="1200" b="0" i="0" u="none" strike="noStrike" kern="1200" dirty="0">
                <a:solidFill>
                  <a:schemeClr val="tx1"/>
                </a:solidFill>
                <a:effectLst/>
                <a:latin typeface="+mn-lt"/>
                <a:ea typeface="+mn-ea"/>
                <a:cs typeface="+mn-cs"/>
              </a:rPr>
              <a:t>Ook aan directie, want die doet net zozeer mee. </a:t>
            </a:r>
            <a:r>
              <a:rPr lang="en-US" sz="1200" b="0" i="0" kern="1200" dirty="0">
                <a:solidFill>
                  <a:schemeClr val="tx1"/>
                </a:solidFill>
                <a:effectLst/>
                <a:latin typeface="+mn-lt"/>
                <a:ea typeface="+mn-ea"/>
                <a:cs typeface="+mn-cs"/>
              </a:rPr>
              <a:t>​</a:t>
            </a:r>
          </a:p>
          <a:p>
            <a:pPr rtl="0" fontAlgn="base"/>
            <a:r>
              <a:rPr lang="nl-NL" sz="1200" b="0" i="0" kern="1200" dirty="0">
                <a:solidFill>
                  <a:schemeClr val="tx1"/>
                </a:solidFill>
                <a:effectLst/>
                <a:latin typeface="+mn-lt"/>
                <a:ea typeface="+mn-ea"/>
                <a:cs typeface="+mn-cs"/>
              </a:rPr>
              <a:t>​</a:t>
            </a:r>
          </a:p>
          <a:p>
            <a:pPr rtl="0" fontAlgn="base"/>
            <a:r>
              <a:rPr lang="nl-NL" sz="1200" b="0" i="0" u="none" strike="noStrike" kern="1200" dirty="0">
                <a:solidFill>
                  <a:schemeClr val="tx1"/>
                </a:solidFill>
                <a:effectLst/>
                <a:latin typeface="+mn-lt"/>
                <a:ea typeface="+mn-ea"/>
                <a:cs typeface="+mn-cs"/>
              </a:rPr>
              <a:t>Alle input op d</a:t>
            </a:r>
            <a:r>
              <a:rPr lang="nl-NL" sz="1200" b="0" i="1" u="none" strike="noStrike" kern="1200" dirty="0">
                <a:solidFill>
                  <a:schemeClr val="tx1"/>
                </a:solidFill>
                <a:effectLst/>
                <a:latin typeface="+mn-lt"/>
                <a:ea typeface="+mn-ea"/>
                <a:cs typeface="+mn-cs"/>
              </a:rPr>
              <a:t>e </a:t>
            </a:r>
            <a:r>
              <a:rPr lang="nl-NL" sz="1200" b="0" i="0" u="none" strike="noStrike" kern="1200" dirty="0">
                <a:solidFill>
                  <a:schemeClr val="tx1"/>
                </a:solidFill>
                <a:effectLst/>
                <a:latin typeface="+mn-lt"/>
                <a:ea typeface="+mn-ea"/>
                <a:cs typeface="+mn-cs"/>
              </a:rPr>
              <a:t>evaluaties worden gebundeld in een rapport middels een digitale tool. </a:t>
            </a:r>
            <a:r>
              <a:rPr lang="en-US" sz="1200" b="0" i="0" kern="1200" dirty="0">
                <a:solidFill>
                  <a:schemeClr val="tx1"/>
                </a:solidFill>
                <a:effectLst/>
                <a:latin typeface="+mn-lt"/>
                <a:ea typeface="+mn-ea"/>
                <a:cs typeface="+mn-cs"/>
              </a:rPr>
              <a:t>​</a:t>
            </a:r>
          </a:p>
          <a:p>
            <a:pPr rtl="0" fontAlgn="base"/>
            <a:r>
              <a:rPr lang="nl-NL" sz="1200" b="0" i="0" u="none" strike="noStrike" kern="1200" dirty="0">
                <a:solidFill>
                  <a:schemeClr val="tx1"/>
                </a:solidFill>
                <a:effectLst/>
                <a:latin typeface="+mn-lt"/>
                <a:ea typeface="+mn-ea"/>
                <a:cs typeface="+mn-cs"/>
              </a:rPr>
              <a:t>Het is vervolgens aan de medewerker om deelnemers te kiezen die hij graag wilt aan laten sluiten bij zijn verdiepingsgesprek. </a:t>
            </a:r>
            <a:r>
              <a:rPr lang="en-US" sz="1200" b="0" i="0" kern="1200" dirty="0">
                <a:solidFill>
                  <a:schemeClr val="tx1"/>
                </a:solidFill>
                <a:effectLst/>
                <a:latin typeface="+mn-lt"/>
                <a:ea typeface="+mn-ea"/>
                <a:cs typeface="+mn-cs"/>
              </a:rPr>
              <a:t>​</a:t>
            </a:r>
          </a:p>
          <a:p>
            <a:pPr rtl="0" fontAlgn="base"/>
            <a:r>
              <a:rPr lang="nl-NL" sz="1200" b="0" i="0" u="none" strike="noStrike" kern="1200" dirty="0">
                <a:solidFill>
                  <a:schemeClr val="tx1"/>
                </a:solidFill>
                <a:effectLst/>
                <a:latin typeface="+mn-lt"/>
                <a:ea typeface="+mn-ea"/>
                <a:cs typeface="+mn-cs"/>
              </a:rPr>
              <a:t>Er volgt dan een open gesprek waar de </a:t>
            </a:r>
            <a:r>
              <a:rPr lang="nl-NL" sz="1200" b="0" i="0" u="none" strike="noStrike" kern="1200" dirty="0" err="1">
                <a:solidFill>
                  <a:schemeClr val="tx1"/>
                </a:solidFill>
                <a:effectLst/>
                <a:latin typeface="+mn-lt"/>
                <a:ea typeface="+mn-ea"/>
                <a:cs typeface="+mn-cs"/>
              </a:rPr>
              <a:t>Intalist</a:t>
            </a:r>
            <a:r>
              <a:rPr lang="nl-NL" sz="1200" b="0" i="0" u="none" strike="noStrike" kern="1200" dirty="0">
                <a:solidFill>
                  <a:schemeClr val="tx1"/>
                </a:solidFill>
                <a:effectLst/>
                <a:latin typeface="+mn-lt"/>
                <a:ea typeface="+mn-ea"/>
                <a:cs typeface="+mn-cs"/>
              </a:rPr>
              <a:t> de deelnemers kan bevragen om over waar hij of zij meer over te wilt weten.</a:t>
            </a:r>
            <a:r>
              <a:rPr lang="en-US" sz="1200" b="0" i="0" kern="1200" dirty="0">
                <a:solidFill>
                  <a:schemeClr val="tx1"/>
                </a:solidFill>
                <a:effectLst/>
                <a:latin typeface="+mn-lt"/>
                <a:ea typeface="+mn-ea"/>
                <a:cs typeface="+mn-cs"/>
              </a:rPr>
              <a:t>​</a:t>
            </a:r>
          </a:p>
          <a:p>
            <a:pPr rtl="0" fontAlgn="base"/>
            <a:endParaRPr lang="nl-NL" dirty="0">
              <a:cs typeface="+mn-lt"/>
            </a:endParaRPr>
          </a:p>
          <a:p>
            <a:pPr marL="171450" indent="-171450">
              <a:buFont typeface="Arial,Sans-Serif"/>
              <a:buChar char="•"/>
            </a:pPr>
            <a:endParaRPr lang="nl-NL" dirty="0">
              <a:cs typeface="Calibri"/>
            </a:endParaRPr>
          </a:p>
          <a:p>
            <a:pPr marL="171450" indent="-171450">
              <a:buFont typeface="Arial,Sans-Serif"/>
              <a:buChar char="•"/>
            </a:pPr>
            <a:endParaRPr lang="nl-NL" dirty="0">
              <a:cs typeface="Calibri"/>
            </a:endParaRPr>
          </a:p>
          <a:p>
            <a:endParaRPr lang="nl-NL" dirty="0">
              <a:cs typeface="+mn-lt"/>
            </a:endParaRPr>
          </a:p>
          <a:p>
            <a:endParaRPr lang="nl-NL" dirty="0">
              <a:cs typeface="+mn-lt"/>
            </a:endParaRP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A96927-75C0-C54B-8217-D3D2C22381A8}"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26991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rtl="0" fontAlgn="base"/>
            <a:r>
              <a:rPr lang="nl-NL" sz="1200" b="0" i="0" u="none" strike="noStrike" kern="1200" dirty="0">
                <a:solidFill>
                  <a:schemeClr val="tx1"/>
                </a:solidFill>
                <a:effectLst/>
                <a:latin typeface="+mn-lt"/>
                <a:ea typeface="+mn-ea"/>
                <a:cs typeface="+mn-cs"/>
              </a:rPr>
              <a:t>Een 2e gespreksvorm is het gesprek over beloning. We streven naar een gevoel van een zo eerlijke mogelijke beloning. </a:t>
            </a:r>
            <a:r>
              <a:rPr lang="nl-NL" sz="1200" b="0" i="0" kern="1200" dirty="0">
                <a:solidFill>
                  <a:schemeClr val="tx1"/>
                </a:solidFill>
                <a:effectLst/>
                <a:latin typeface="+mn-lt"/>
                <a:ea typeface="+mn-ea"/>
                <a:cs typeface="+mn-cs"/>
              </a:rPr>
              <a:t>​</a:t>
            </a:r>
          </a:p>
          <a:p>
            <a:pPr rtl="0" fontAlgn="base"/>
            <a:r>
              <a:rPr lang="nl-NL" sz="1200" b="0" i="0" u="none" strike="noStrike" kern="1200" dirty="0" err="1">
                <a:solidFill>
                  <a:schemeClr val="tx1"/>
                </a:solidFill>
                <a:effectLst/>
                <a:latin typeface="+mn-lt"/>
                <a:ea typeface="+mn-ea"/>
                <a:cs typeface="+mn-cs"/>
              </a:rPr>
              <a:t>Intal</a:t>
            </a:r>
            <a:r>
              <a:rPr lang="nl-NL" sz="1200" b="0" i="0" u="none" strike="noStrike" kern="1200" dirty="0">
                <a:solidFill>
                  <a:schemeClr val="tx1"/>
                </a:solidFill>
                <a:effectLst/>
                <a:latin typeface="+mn-lt"/>
                <a:ea typeface="+mn-ea"/>
                <a:cs typeface="+mn-cs"/>
              </a:rPr>
              <a:t> heeft een prestatiebonus: Afhankelijk van het collectief resultaat wordt een deel van de winst verdeeld onder alle </a:t>
            </a:r>
            <a:r>
              <a:rPr lang="nl-NL" sz="1200" b="0" i="0" u="none" strike="noStrike" kern="1200" dirty="0" err="1">
                <a:solidFill>
                  <a:schemeClr val="tx1"/>
                </a:solidFill>
                <a:effectLst/>
                <a:latin typeface="+mn-lt"/>
                <a:ea typeface="+mn-ea"/>
                <a:cs typeface="+mn-cs"/>
              </a:rPr>
              <a:t>Intalisten</a:t>
            </a:r>
            <a:r>
              <a:rPr lang="nl-NL" sz="1200" b="0" i="0" u="none" strike="noStrike" kern="1200" dirty="0">
                <a:solidFill>
                  <a:schemeClr val="tx1"/>
                </a:solidFill>
                <a:effectLst/>
                <a:latin typeface="+mn-lt"/>
                <a:ea typeface="+mn-ea"/>
                <a:cs typeface="+mn-cs"/>
              </a:rPr>
              <a:t>. Door een bonus te geven op organisatieniveau beogen we het WIJ gevoel te stimuleren en ondernemerschap te stimuleren.  </a:t>
            </a:r>
            <a:r>
              <a:rPr lang="nl-NL" sz="1200" b="0" i="0" kern="1200" dirty="0">
                <a:solidFill>
                  <a:schemeClr val="tx1"/>
                </a:solidFill>
                <a:effectLst/>
                <a:latin typeface="+mn-lt"/>
                <a:ea typeface="+mn-ea"/>
                <a:cs typeface="+mn-cs"/>
              </a:rPr>
              <a:t>​</a:t>
            </a:r>
            <a:br>
              <a:rPr lang="nl-NL" sz="1200" b="0" i="0" kern="1200" dirty="0">
                <a:solidFill>
                  <a:schemeClr val="tx1"/>
                </a:solidFill>
                <a:effectLst/>
                <a:latin typeface="+mn-lt"/>
                <a:ea typeface="+mn-ea"/>
                <a:cs typeface="+mn-cs"/>
              </a:rPr>
            </a:br>
            <a:r>
              <a:rPr lang="nl-NL" sz="1200" b="0" i="0" kern="1200" dirty="0">
                <a:solidFill>
                  <a:schemeClr val="tx1"/>
                </a:solidFill>
                <a:effectLst/>
                <a:latin typeface="+mn-lt"/>
                <a:ea typeface="+mn-ea"/>
                <a:cs typeface="+mn-cs"/>
              </a:rPr>
              <a:t>​</a:t>
            </a:r>
          </a:p>
          <a:p>
            <a:pPr rtl="0" fontAlgn="base"/>
            <a:r>
              <a:rPr lang="nl-NL" sz="1200" b="0" i="0" u="none" strike="noStrike" kern="1200" dirty="0">
                <a:solidFill>
                  <a:schemeClr val="tx1"/>
                </a:solidFill>
                <a:effectLst/>
                <a:latin typeface="+mn-lt"/>
                <a:ea typeface="+mn-ea"/>
                <a:cs typeface="+mn-cs"/>
              </a:rPr>
              <a:t>Daarnaast moesten wij kijken naar de individuele salarisverhogingen. De CAO </a:t>
            </a:r>
            <a:r>
              <a:rPr lang="nl-NL" sz="1200" b="0" i="0" u="none" strike="noStrike" kern="1200" dirty="0" err="1">
                <a:solidFill>
                  <a:schemeClr val="tx1"/>
                </a:solidFill>
                <a:effectLst/>
                <a:latin typeface="+mn-lt"/>
                <a:ea typeface="+mn-ea"/>
                <a:cs typeface="+mn-cs"/>
              </a:rPr>
              <a:t>Metalektro</a:t>
            </a:r>
            <a:r>
              <a:rPr lang="nl-NL" sz="1200" b="0" i="0" u="none" strike="noStrike" kern="1200" dirty="0">
                <a:solidFill>
                  <a:schemeClr val="tx1"/>
                </a:solidFill>
                <a:effectLst/>
                <a:latin typeface="+mn-lt"/>
                <a:ea typeface="+mn-ea"/>
                <a:cs typeface="+mn-cs"/>
              </a:rPr>
              <a:t> zorgt voor de wettelijke loonsverhogingen. </a:t>
            </a:r>
            <a:r>
              <a:rPr lang="en-US" sz="1200" b="0" i="0" kern="1200" dirty="0">
                <a:solidFill>
                  <a:schemeClr val="tx1"/>
                </a:solidFill>
                <a:effectLst/>
                <a:latin typeface="+mn-lt"/>
                <a:ea typeface="+mn-ea"/>
                <a:cs typeface="+mn-cs"/>
              </a:rPr>
              <a:t>​</a:t>
            </a:r>
          </a:p>
          <a:p>
            <a:pPr rtl="0" fontAlgn="base"/>
            <a:r>
              <a:rPr lang="nl-NL" sz="1200" b="0" i="0" u="none" strike="noStrike" kern="1200" dirty="0">
                <a:solidFill>
                  <a:schemeClr val="tx1"/>
                </a:solidFill>
                <a:effectLst/>
                <a:latin typeface="+mn-lt"/>
                <a:ea typeface="+mn-ea"/>
                <a:cs typeface="+mn-cs"/>
              </a:rPr>
              <a:t>Maar naast deze wettelijke verhogingen wilden wij ook wat met diegene die van uitzonderlijk meerwaarde zijn voor de organisatie of persoonlijke groei, dit werd De </a:t>
            </a:r>
            <a:r>
              <a:rPr lang="nl-NL" sz="1200" b="0" i="0" u="none" strike="noStrike" kern="1200" dirty="0" err="1">
                <a:solidFill>
                  <a:schemeClr val="tx1"/>
                </a:solidFill>
                <a:effectLst/>
                <a:latin typeface="+mn-lt"/>
                <a:ea typeface="+mn-ea"/>
                <a:cs typeface="+mn-cs"/>
              </a:rPr>
              <a:t>Intal</a:t>
            </a:r>
            <a:r>
              <a:rPr lang="nl-NL" sz="1200" b="0" i="0" u="none" strike="noStrike" kern="1200" dirty="0">
                <a:solidFill>
                  <a:schemeClr val="tx1"/>
                </a:solidFill>
                <a:effectLst/>
                <a:latin typeface="+mn-lt"/>
                <a:ea typeface="+mn-ea"/>
                <a:cs typeface="+mn-cs"/>
              </a:rPr>
              <a:t> </a:t>
            </a:r>
            <a:r>
              <a:rPr lang="nl-NL" sz="1200" b="0" i="0" u="none" strike="noStrike" kern="1200" dirty="0" err="1">
                <a:solidFill>
                  <a:schemeClr val="tx1"/>
                </a:solidFill>
                <a:effectLst/>
                <a:latin typeface="+mn-lt"/>
                <a:ea typeface="+mn-ea"/>
                <a:cs typeface="+mn-cs"/>
              </a:rPr>
              <a:t>beloningsMethode</a:t>
            </a:r>
            <a:r>
              <a:rPr lang="nl-NL" sz="1200" b="0" i="0" u="none" strike="noStrike" kern="1200" dirty="0">
                <a:solidFill>
                  <a:schemeClr val="tx1"/>
                </a:solidFill>
                <a:effectLst/>
                <a:latin typeface="+mn-lt"/>
                <a:ea typeface="+mn-ea"/>
                <a:cs typeface="+mn-cs"/>
              </a:rPr>
              <a:t>. </a:t>
            </a:r>
            <a:r>
              <a:rPr lang="nl-NL" sz="1200" b="0" i="0" kern="1200" dirty="0">
                <a:solidFill>
                  <a:schemeClr val="tx1"/>
                </a:solidFill>
                <a:effectLst/>
                <a:latin typeface="+mn-lt"/>
                <a:ea typeface="+mn-ea"/>
                <a:cs typeface="+mn-cs"/>
              </a:rPr>
              <a:t>​</a:t>
            </a:r>
          </a:p>
          <a:p>
            <a:pPr rtl="0" fontAlgn="base"/>
            <a:r>
              <a:rPr lang="nl-NL" sz="1200" b="0" i="0" u="none" strike="noStrike" kern="1200" dirty="0">
                <a:solidFill>
                  <a:schemeClr val="tx1"/>
                </a:solidFill>
                <a:effectLst/>
                <a:latin typeface="+mn-lt"/>
                <a:ea typeface="+mn-ea"/>
                <a:cs typeface="+mn-cs"/>
              </a:rPr>
              <a:t>We zijn gaan experimenteren met een hoge mate van inspraak geven, de teams kregen de verantwoordelijkheid voor de individuele loonsverhogingen.</a:t>
            </a:r>
            <a:r>
              <a:rPr lang="nl-NL" sz="1200" b="0" i="0" kern="1200" dirty="0">
                <a:solidFill>
                  <a:schemeClr val="tx1"/>
                </a:solidFill>
                <a:effectLst/>
                <a:latin typeface="+mn-lt"/>
                <a:ea typeface="+mn-ea"/>
                <a:cs typeface="+mn-cs"/>
              </a:rPr>
              <a:t>​</a:t>
            </a:r>
          </a:p>
          <a:p>
            <a:pPr rtl="0" fontAlgn="base"/>
            <a:r>
              <a:rPr lang="nl-NL" sz="1200" b="0" i="0" u="none" strike="noStrike" kern="1200" dirty="0">
                <a:solidFill>
                  <a:schemeClr val="tx1"/>
                </a:solidFill>
                <a:effectLst/>
                <a:latin typeface="+mn-lt"/>
                <a:ea typeface="+mn-ea"/>
                <a:cs typeface="+mn-cs"/>
              </a:rPr>
              <a:t>Om gezamenlijk te kunnen beslissen over wie wat krijgt heb je de juiste info nodig. We maakten daarom de keuze om de salarissen transparant maken. </a:t>
            </a:r>
            <a:r>
              <a:rPr lang="en-US" sz="1200" b="0" i="0" kern="1200" dirty="0">
                <a:solidFill>
                  <a:schemeClr val="tx1"/>
                </a:solidFill>
                <a:effectLst/>
                <a:latin typeface="+mn-lt"/>
                <a:ea typeface="+mn-ea"/>
                <a:cs typeface="+mn-cs"/>
              </a:rPr>
              <a:t>​</a:t>
            </a:r>
          </a:p>
          <a:p>
            <a:pPr rtl="0" fontAlgn="base"/>
            <a:r>
              <a:rPr lang="nl-NL" sz="1200" b="0" i="0" u="none" strike="noStrike" kern="1200" dirty="0">
                <a:solidFill>
                  <a:schemeClr val="tx1"/>
                </a:solidFill>
                <a:effectLst/>
                <a:latin typeface="+mn-lt"/>
                <a:ea typeface="+mn-ea"/>
                <a:cs typeface="+mn-cs"/>
              </a:rPr>
              <a:t>1x per jaar verdelen de autonome teams hun budget over alle teamleden. </a:t>
            </a:r>
            <a:r>
              <a:rPr lang="en-US" sz="1200" b="0" i="0" kern="1200" dirty="0">
                <a:solidFill>
                  <a:schemeClr val="tx1"/>
                </a:solidFill>
                <a:effectLst/>
                <a:latin typeface="+mn-lt"/>
                <a:ea typeface="+mn-ea"/>
                <a:cs typeface="+mn-cs"/>
              </a:rPr>
              <a:t>​</a:t>
            </a:r>
          </a:p>
          <a:p>
            <a:pPr rtl="0" fontAlgn="base"/>
            <a:r>
              <a:rPr lang="nl-NL" sz="1200" b="0" i="0" kern="1200" dirty="0">
                <a:solidFill>
                  <a:schemeClr val="tx1"/>
                </a:solidFill>
                <a:effectLst/>
                <a:latin typeface="+mn-lt"/>
                <a:ea typeface="+mn-ea"/>
                <a:cs typeface="+mn-cs"/>
              </a:rPr>
              <a:t>​</a:t>
            </a:r>
          </a:p>
          <a:p>
            <a:pPr rtl="0" fontAlgn="base"/>
            <a:r>
              <a:rPr lang="nl-NL" sz="1200" b="0" i="0" u="none" strike="noStrike" kern="1200" dirty="0">
                <a:solidFill>
                  <a:schemeClr val="tx1"/>
                </a:solidFill>
                <a:effectLst/>
                <a:latin typeface="+mn-lt"/>
                <a:ea typeface="+mn-ea"/>
                <a:cs typeface="+mn-cs"/>
              </a:rPr>
              <a:t>Was dit spannend? Hell </a:t>
            </a:r>
            <a:r>
              <a:rPr lang="nl-NL" sz="1200" b="0" i="0" u="none" strike="noStrike" kern="1200" dirty="0" err="1">
                <a:solidFill>
                  <a:schemeClr val="tx1"/>
                </a:solidFill>
                <a:effectLst/>
                <a:latin typeface="+mn-lt"/>
                <a:ea typeface="+mn-ea"/>
                <a:cs typeface="+mn-cs"/>
              </a:rPr>
              <a:t>yeah</a:t>
            </a:r>
            <a:r>
              <a:rPr lang="nl-NL" sz="1200" b="0" i="0" u="none" strike="noStrike" kern="1200" dirty="0">
                <a:solidFill>
                  <a:schemeClr val="tx1"/>
                </a:solidFill>
                <a:effectLst/>
                <a:latin typeface="+mn-lt"/>
                <a:ea typeface="+mn-ea"/>
                <a:cs typeface="+mn-cs"/>
              </a:rPr>
              <a:t>. Maar kijk naar de foto, die zegt genoeg. </a:t>
            </a:r>
            <a:r>
              <a:rPr lang="nl-NL" sz="1200" b="0" i="0" kern="1200" dirty="0">
                <a:solidFill>
                  <a:schemeClr val="tx1"/>
                </a:solidFill>
                <a:effectLst/>
                <a:latin typeface="+mn-lt"/>
                <a:ea typeface="+mn-ea"/>
                <a:cs typeface="+mn-cs"/>
              </a:rPr>
              <a:t> </a:t>
            </a:r>
          </a:p>
          <a:p>
            <a:pPr rtl="0" fontAlgn="base"/>
            <a:endParaRPr lang="nl-NL" sz="1200" b="0" i="0" kern="1200" dirty="0">
              <a:solidFill>
                <a:schemeClr val="tx1"/>
              </a:solidFill>
              <a:effectLst/>
              <a:latin typeface="+mn-lt"/>
              <a:ea typeface="+mn-ea"/>
              <a:cs typeface="+mn-cs"/>
            </a:endParaRPr>
          </a:p>
          <a:p>
            <a:endParaRPr lang="en-US" dirty="0">
              <a:cs typeface="Calibri"/>
            </a:endParaRP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A96927-75C0-C54B-8217-D3D2C22381A8}"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54457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De 3e </a:t>
            </a:r>
            <a:r>
              <a:rPr lang="en-US" sz="1200" b="0" i="0" u="none" strike="noStrike" kern="1200" dirty="0" err="1">
                <a:solidFill>
                  <a:schemeClr val="tx1"/>
                </a:solidFill>
                <a:effectLst/>
                <a:latin typeface="+mn-lt"/>
                <a:ea typeface="+mn-ea"/>
                <a:cs typeface="+mn-cs"/>
              </a:rPr>
              <a:t>gespreksvorm</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zijn</a:t>
            </a:r>
            <a:r>
              <a:rPr lang="en-US" sz="1200" b="0" i="0" u="none" strike="noStrike" kern="1200" dirty="0">
                <a:solidFill>
                  <a:schemeClr val="tx1"/>
                </a:solidFill>
                <a:effectLst/>
                <a:latin typeface="+mn-lt"/>
                <a:ea typeface="+mn-ea"/>
                <a:cs typeface="+mn-cs"/>
              </a:rPr>
              <a:t> de </a:t>
            </a:r>
            <a:r>
              <a:rPr lang="en-US" sz="1200" b="0" i="0" u="none" strike="noStrike" kern="1200" dirty="0" err="1">
                <a:solidFill>
                  <a:schemeClr val="tx1"/>
                </a:solidFill>
                <a:effectLst/>
                <a:latin typeface="+mn-lt"/>
                <a:ea typeface="+mn-ea"/>
                <a:cs typeface="+mn-cs"/>
              </a:rPr>
              <a:t>persoonlijke</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ontwikkelgesprekken</a:t>
            </a:r>
            <a:r>
              <a:rPr lang="en-US" sz="1200" b="0" i="0" u="none" strike="noStrike"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a:t>
            </a:r>
          </a:p>
          <a:p>
            <a:pPr rtl="0" fontAlgn="base"/>
            <a:r>
              <a:rPr lang="en-US" sz="1200" b="0" i="0" u="none" strike="noStrike" kern="1200" dirty="0" err="1">
                <a:solidFill>
                  <a:schemeClr val="tx1"/>
                </a:solidFill>
                <a:effectLst/>
                <a:latin typeface="+mn-lt"/>
                <a:ea typeface="+mn-ea"/>
                <a:cs typeface="+mn-cs"/>
              </a:rPr>
              <a:t>Hierin</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wordt</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aandacht</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gegeven</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voor</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persoonlijk</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geluk</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en</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ontwikkeling</a:t>
            </a:r>
            <a:r>
              <a:rPr lang="en-US" sz="1200" b="0" i="0" u="none" strike="noStrike"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Elke </a:t>
            </a:r>
            <a:r>
              <a:rPr lang="en-US" sz="1200" b="0" i="0" u="none" strike="noStrike" kern="1200" dirty="0" err="1">
                <a:solidFill>
                  <a:schemeClr val="tx1"/>
                </a:solidFill>
                <a:effectLst/>
                <a:latin typeface="+mn-lt"/>
                <a:ea typeface="+mn-ea"/>
                <a:cs typeface="+mn-cs"/>
              </a:rPr>
              <a:t>Intalist</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heeft</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jaarlijks</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een</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ontwikkelbudget</a:t>
            </a:r>
            <a:r>
              <a:rPr lang="en-US" sz="1200" b="0" i="0" u="none" strike="noStrike" kern="1200" dirty="0">
                <a:solidFill>
                  <a:schemeClr val="tx1"/>
                </a:solidFill>
                <a:effectLst/>
                <a:latin typeface="+mn-lt"/>
                <a:ea typeface="+mn-ea"/>
                <a:cs typeface="+mn-cs"/>
              </a:rPr>
              <a:t> die </a:t>
            </a:r>
            <a:r>
              <a:rPr lang="en-US" sz="1200" b="0" i="0" u="none" strike="noStrike" kern="1200" dirty="0" err="1">
                <a:solidFill>
                  <a:schemeClr val="tx1"/>
                </a:solidFill>
                <a:effectLst/>
                <a:latin typeface="+mn-lt"/>
                <a:ea typeface="+mn-ea"/>
                <a:cs typeface="+mn-cs"/>
              </a:rPr>
              <a:t>hij</a:t>
            </a:r>
            <a:r>
              <a:rPr lang="en-US" sz="1200" b="0" i="0" u="none" strike="noStrike" kern="1200" dirty="0">
                <a:solidFill>
                  <a:schemeClr val="tx1"/>
                </a:solidFill>
                <a:effectLst/>
                <a:latin typeface="+mn-lt"/>
                <a:ea typeface="+mn-ea"/>
                <a:cs typeface="+mn-cs"/>
              </a:rPr>
              <a:t>/</a:t>
            </a:r>
            <a:r>
              <a:rPr lang="en-US" sz="1200" b="0" i="0" u="none" strike="noStrike" kern="1200" dirty="0" err="1">
                <a:solidFill>
                  <a:schemeClr val="tx1"/>
                </a:solidFill>
                <a:effectLst/>
                <a:latin typeface="+mn-lt"/>
                <a:ea typeface="+mn-ea"/>
                <a:cs typeface="+mn-cs"/>
              </a:rPr>
              <a:t>zij</a:t>
            </a:r>
            <a:r>
              <a:rPr lang="en-US" sz="1200" b="0" i="0" u="none" strike="noStrike" kern="1200" dirty="0">
                <a:solidFill>
                  <a:schemeClr val="tx1"/>
                </a:solidFill>
                <a:effectLst/>
                <a:latin typeface="+mn-lt"/>
                <a:ea typeface="+mn-ea"/>
                <a:cs typeface="+mn-cs"/>
              </a:rPr>
              <a:t> mag </a:t>
            </a:r>
            <a:r>
              <a:rPr lang="en-US" sz="1200" b="0" i="0" u="none" strike="noStrike" kern="1200" dirty="0" err="1">
                <a:solidFill>
                  <a:schemeClr val="tx1"/>
                </a:solidFill>
                <a:effectLst/>
                <a:latin typeface="+mn-lt"/>
                <a:ea typeface="+mn-ea"/>
                <a:cs typeface="+mn-cs"/>
              </a:rPr>
              <a:t>besteden</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Zie</a:t>
            </a:r>
            <a:r>
              <a:rPr lang="en-US" sz="1200" b="0" i="0" u="none" strike="noStrike" kern="1200" dirty="0">
                <a:solidFill>
                  <a:schemeClr val="tx1"/>
                </a:solidFill>
                <a:effectLst/>
                <a:latin typeface="+mn-lt"/>
                <a:ea typeface="+mn-ea"/>
                <a:cs typeface="+mn-cs"/>
              </a:rPr>
              <a:t> je </a:t>
            </a:r>
            <a:r>
              <a:rPr lang="en-US" sz="1200" b="0" i="0" u="none" strike="noStrike" kern="1200" dirty="0" err="1">
                <a:solidFill>
                  <a:schemeClr val="tx1"/>
                </a:solidFill>
                <a:effectLst/>
                <a:latin typeface="+mn-lt"/>
                <a:ea typeface="+mn-ea"/>
                <a:cs typeface="+mn-cs"/>
              </a:rPr>
              <a:t>een</a:t>
            </a:r>
            <a:r>
              <a:rPr lang="en-US" sz="1200" b="0" i="0" u="none" strike="noStrike" kern="1200" dirty="0">
                <a:solidFill>
                  <a:schemeClr val="tx1"/>
                </a:solidFill>
                <a:effectLst/>
                <a:latin typeface="+mn-lt"/>
                <a:ea typeface="+mn-ea"/>
                <a:cs typeface="+mn-cs"/>
              </a:rPr>
              <a:t> cursus die </a:t>
            </a:r>
            <a:r>
              <a:rPr lang="en-US" sz="1200" b="0" i="0" u="none" strike="noStrike" kern="1200" dirty="0" err="1">
                <a:solidFill>
                  <a:schemeClr val="tx1"/>
                </a:solidFill>
                <a:effectLst/>
                <a:latin typeface="+mn-lt"/>
                <a:ea typeface="+mn-ea"/>
                <a:cs typeface="+mn-cs"/>
              </a:rPr>
              <a:t>meer</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kost</a:t>
            </a:r>
            <a:r>
              <a:rPr lang="en-US" sz="1200" b="0" i="0" u="none" strike="noStrike" kern="1200" dirty="0">
                <a:solidFill>
                  <a:schemeClr val="tx1"/>
                </a:solidFill>
                <a:effectLst/>
                <a:latin typeface="+mn-lt"/>
                <a:ea typeface="+mn-ea"/>
                <a:cs typeface="+mn-cs"/>
              </a:rPr>
              <a:t>? Prima, dan </a:t>
            </a:r>
            <a:r>
              <a:rPr lang="en-US" sz="1200" b="0" i="0" u="none" strike="noStrike" kern="1200" dirty="0" err="1">
                <a:solidFill>
                  <a:schemeClr val="tx1"/>
                </a:solidFill>
                <a:effectLst/>
                <a:latin typeface="+mn-lt"/>
                <a:ea typeface="+mn-ea"/>
                <a:cs typeface="+mn-cs"/>
              </a:rPr>
              <a:t>verbinden</a:t>
            </a:r>
            <a:r>
              <a:rPr lang="en-US" sz="1200" b="0" i="0" u="none" strike="noStrike" kern="1200" dirty="0">
                <a:solidFill>
                  <a:schemeClr val="tx1"/>
                </a:solidFill>
                <a:effectLst/>
                <a:latin typeface="+mn-lt"/>
                <a:ea typeface="+mn-ea"/>
                <a:cs typeface="+mn-cs"/>
              </a:rPr>
              <a:t> we er </a:t>
            </a:r>
            <a:r>
              <a:rPr lang="en-US" sz="1200" b="0" i="0" u="none" strike="noStrike" kern="1200" dirty="0" err="1">
                <a:solidFill>
                  <a:schemeClr val="tx1"/>
                </a:solidFill>
                <a:effectLst/>
                <a:latin typeface="+mn-lt"/>
                <a:ea typeface="+mn-ea"/>
                <a:cs typeface="+mn-cs"/>
              </a:rPr>
              <a:t>een</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studieovereenkomst</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aan</a:t>
            </a:r>
            <a:r>
              <a:rPr lang="en-US" sz="1200" b="0" i="0" u="none" strike="noStrike"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Maar </a:t>
            </a:r>
            <a:r>
              <a:rPr lang="en-US" sz="1200" b="0" i="0" u="none" strike="noStrike" kern="1200" dirty="0" err="1">
                <a:solidFill>
                  <a:schemeClr val="tx1"/>
                </a:solidFill>
                <a:effectLst/>
                <a:latin typeface="+mn-lt"/>
                <a:ea typeface="+mn-ea"/>
                <a:cs typeface="+mn-cs"/>
              </a:rPr>
              <a:t>Intal</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biedt</a:t>
            </a:r>
            <a:r>
              <a:rPr lang="en-US" sz="1200" b="0" i="0" u="none" strike="noStrike" kern="1200" dirty="0">
                <a:solidFill>
                  <a:schemeClr val="tx1"/>
                </a:solidFill>
                <a:effectLst/>
                <a:latin typeface="+mn-lt"/>
                <a:ea typeface="+mn-ea"/>
                <a:cs typeface="+mn-cs"/>
              </a:rPr>
              <a:t> alle </a:t>
            </a:r>
            <a:r>
              <a:rPr lang="en-US" sz="1200" b="0" i="0" u="none" strike="noStrike" kern="1200" dirty="0" err="1">
                <a:solidFill>
                  <a:schemeClr val="tx1"/>
                </a:solidFill>
                <a:effectLst/>
                <a:latin typeface="+mn-lt"/>
                <a:ea typeface="+mn-ea"/>
                <a:cs typeface="+mn-cs"/>
              </a:rPr>
              <a:t>ruimte</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voor</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ontwikkeling</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vanuit</a:t>
            </a:r>
            <a:r>
              <a:rPr lang="en-US" sz="1200" b="0" i="0" u="none" strike="noStrike" kern="1200" dirty="0">
                <a:solidFill>
                  <a:schemeClr val="tx1"/>
                </a:solidFill>
                <a:effectLst/>
                <a:latin typeface="+mn-lt"/>
                <a:ea typeface="+mn-ea"/>
                <a:cs typeface="+mn-cs"/>
              </a:rPr>
              <a:t> het </a:t>
            </a:r>
            <a:r>
              <a:rPr lang="en-US" sz="1200" b="0" i="0" u="none" strike="noStrike" kern="1200" dirty="0" err="1">
                <a:solidFill>
                  <a:schemeClr val="tx1"/>
                </a:solidFill>
                <a:effectLst/>
                <a:latin typeface="+mn-lt"/>
                <a:ea typeface="+mn-ea"/>
                <a:cs typeface="+mn-cs"/>
              </a:rPr>
              <a:t>geloof</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dat</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als</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elke</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Intalist</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zich</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blijft</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ontwikkelen</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ook</a:t>
            </a:r>
            <a:r>
              <a:rPr lang="en-US" sz="1200" b="0" i="0" u="none" strike="noStrike" kern="1200" dirty="0">
                <a:solidFill>
                  <a:schemeClr val="tx1"/>
                </a:solidFill>
                <a:effectLst/>
                <a:latin typeface="+mn-lt"/>
                <a:ea typeface="+mn-ea"/>
                <a:cs typeface="+mn-cs"/>
              </a:rPr>
              <a:t> al </a:t>
            </a:r>
            <a:r>
              <a:rPr lang="en-US" sz="1200" b="0" i="0" u="none" strike="noStrike" kern="1200" dirty="0" err="1">
                <a:solidFill>
                  <a:schemeClr val="tx1"/>
                </a:solidFill>
                <a:effectLst/>
                <a:latin typeface="+mn-lt"/>
                <a:ea typeface="+mn-ea"/>
                <a:cs typeface="+mn-cs"/>
              </a:rPr>
              <a:t>zijn</a:t>
            </a:r>
            <a:r>
              <a:rPr lang="en-US" sz="1200" b="0" i="0" u="none" strike="noStrike" kern="1200" dirty="0">
                <a:solidFill>
                  <a:schemeClr val="tx1"/>
                </a:solidFill>
                <a:effectLst/>
                <a:latin typeface="+mn-lt"/>
                <a:ea typeface="+mn-ea"/>
                <a:cs typeface="+mn-cs"/>
              </a:rPr>
              <a:t> het maar </a:t>
            </a:r>
            <a:r>
              <a:rPr lang="en-US" sz="1200" b="0" i="0" u="none" strike="noStrike" kern="1200" dirty="0" err="1">
                <a:solidFill>
                  <a:schemeClr val="tx1"/>
                </a:solidFill>
                <a:effectLst/>
                <a:latin typeface="+mn-lt"/>
                <a:ea typeface="+mn-ea"/>
                <a:cs typeface="+mn-cs"/>
              </a:rPr>
              <a:t>kleine</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stappen</a:t>
            </a:r>
            <a:r>
              <a:rPr lang="en-US" sz="1200" b="0" i="0" u="none" strike="noStrike" kern="1200" dirty="0">
                <a:solidFill>
                  <a:schemeClr val="tx1"/>
                </a:solidFill>
                <a:effectLst/>
                <a:latin typeface="+mn-lt"/>
                <a:ea typeface="+mn-ea"/>
                <a:cs typeface="+mn-cs"/>
              </a:rPr>
              <a:t>, dan </a:t>
            </a:r>
            <a:r>
              <a:rPr lang="en-US" sz="1200" b="0" i="0" u="none" strike="noStrike" kern="1200" dirty="0" err="1">
                <a:solidFill>
                  <a:schemeClr val="tx1"/>
                </a:solidFill>
                <a:effectLst/>
                <a:latin typeface="+mn-lt"/>
                <a:ea typeface="+mn-ea"/>
                <a:cs typeface="+mn-cs"/>
              </a:rPr>
              <a:t>ontwikkelt</a:t>
            </a:r>
            <a:r>
              <a:rPr lang="en-US" sz="1200" b="0" i="0" u="none" strike="noStrike" kern="1200" dirty="0">
                <a:solidFill>
                  <a:schemeClr val="tx1"/>
                </a:solidFill>
                <a:effectLst/>
                <a:latin typeface="+mn-lt"/>
                <a:ea typeface="+mn-ea"/>
                <a:cs typeface="+mn-cs"/>
              </a:rPr>
              <a:t> de </a:t>
            </a:r>
            <a:r>
              <a:rPr lang="en-US" sz="1200" b="0" i="0" u="none" strike="noStrike" kern="1200" dirty="0" err="1">
                <a:solidFill>
                  <a:schemeClr val="tx1"/>
                </a:solidFill>
                <a:effectLst/>
                <a:latin typeface="+mn-lt"/>
                <a:ea typeface="+mn-ea"/>
                <a:cs typeface="+mn-cs"/>
              </a:rPr>
              <a:t>organisatie</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daar</a:t>
            </a:r>
            <a:r>
              <a:rPr lang="en-US" sz="1200" b="0" i="0" u="none" strike="noStrike" kern="1200" dirty="0">
                <a:solidFill>
                  <a:schemeClr val="tx1"/>
                </a:solidFill>
                <a:effectLst/>
                <a:latin typeface="+mn-lt"/>
                <a:ea typeface="+mn-ea"/>
                <a:cs typeface="+mn-cs"/>
              </a:rPr>
              <a:t> in mee. </a:t>
            </a:r>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De </a:t>
            </a:r>
            <a:r>
              <a:rPr lang="en-US" sz="1200" b="0" i="0" u="none" strike="noStrike" kern="1200" dirty="0" err="1">
                <a:solidFill>
                  <a:schemeClr val="tx1"/>
                </a:solidFill>
                <a:effectLst/>
                <a:latin typeface="+mn-lt"/>
                <a:ea typeface="+mn-ea"/>
                <a:cs typeface="+mn-cs"/>
              </a:rPr>
              <a:t>nadruk</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ligt</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echt</a:t>
            </a:r>
            <a:r>
              <a:rPr lang="en-US" sz="1200" b="0" i="0" u="none" strike="noStrike" kern="1200" dirty="0">
                <a:solidFill>
                  <a:schemeClr val="tx1"/>
                </a:solidFill>
                <a:effectLst/>
                <a:latin typeface="+mn-lt"/>
                <a:ea typeface="+mn-ea"/>
                <a:cs typeface="+mn-cs"/>
              </a:rPr>
              <a:t> op de </a:t>
            </a:r>
            <a:r>
              <a:rPr lang="en-US" sz="1200" b="0" i="0" u="none" strike="noStrike" kern="1200" dirty="0" err="1">
                <a:solidFill>
                  <a:schemeClr val="tx1"/>
                </a:solidFill>
                <a:effectLst/>
                <a:latin typeface="+mn-lt"/>
                <a:ea typeface="+mn-ea"/>
                <a:cs typeface="+mn-cs"/>
              </a:rPr>
              <a:t>wensen</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en</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talenten</a:t>
            </a:r>
            <a:r>
              <a:rPr lang="en-US" sz="1200" b="0" i="0" u="none" strike="noStrike" kern="1200" dirty="0">
                <a:solidFill>
                  <a:schemeClr val="tx1"/>
                </a:solidFill>
                <a:effectLst/>
                <a:latin typeface="+mn-lt"/>
                <a:ea typeface="+mn-ea"/>
                <a:cs typeface="+mn-cs"/>
              </a:rPr>
              <a:t> van de </a:t>
            </a:r>
            <a:r>
              <a:rPr lang="en-US" sz="1200" b="0" i="0" u="none" strike="noStrike" kern="1200" dirty="0" err="1">
                <a:solidFill>
                  <a:schemeClr val="tx1"/>
                </a:solidFill>
                <a:effectLst/>
                <a:latin typeface="+mn-lt"/>
                <a:ea typeface="+mn-ea"/>
                <a:cs typeface="+mn-cs"/>
              </a:rPr>
              <a:t>Intalist</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En</a:t>
            </a:r>
            <a:r>
              <a:rPr lang="en-US" sz="1200" b="0" i="0" u="none" strike="noStrike" kern="1200" dirty="0">
                <a:solidFill>
                  <a:schemeClr val="tx1"/>
                </a:solidFill>
                <a:effectLst/>
                <a:latin typeface="+mn-lt"/>
                <a:ea typeface="+mn-ea"/>
                <a:cs typeface="+mn-cs"/>
              </a:rPr>
              <a:t> we </a:t>
            </a:r>
            <a:r>
              <a:rPr lang="en-US" sz="1200" b="0" i="0" u="none" strike="noStrike" kern="1200" dirty="0" err="1">
                <a:solidFill>
                  <a:schemeClr val="tx1"/>
                </a:solidFill>
                <a:effectLst/>
                <a:latin typeface="+mn-lt"/>
                <a:ea typeface="+mn-ea"/>
                <a:cs typeface="+mn-cs"/>
              </a:rPr>
              <a:t>dromen</a:t>
            </a:r>
            <a:r>
              <a:rPr lang="en-US" sz="1200" b="0" i="0" u="none" strike="noStrike" kern="1200" dirty="0">
                <a:solidFill>
                  <a:schemeClr val="tx1"/>
                </a:solidFill>
                <a:effectLst/>
                <a:latin typeface="+mn-lt"/>
                <a:ea typeface="+mn-ea"/>
                <a:cs typeface="+mn-cs"/>
              </a:rPr>
              <a:t> over de </a:t>
            </a:r>
            <a:r>
              <a:rPr lang="en-US" sz="1200" b="0" i="0" u="none" strike="noStrike" kern="1200" dirty="0" err="1">
                <a:solidFill>
                  <a:schemeClr val="tx1"/>
                </a:solidFill>
                <a:effectLst/>
                <a:latin typeface="+mn-lt"/>
                <a:ea typeface="+mn-ea"/>
                <a:cs typeface="+mn-cs"/>
              </a:rPr>
              <a:t>toekomst</a:t>
            </a:r>
            <a:r>
              <a:rPr lang="en-US" sz="1200" b="0" i="0" u="none" strike="noStrike" kern="12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a:t>
            </a:r>
          </a:p>
          <a:p>
            <a:pPr rtl="0" fontAlgn="base"/>
            <a:r>
              <a:rPr lang="en-US" sz="1200" b="0" i="0" u="none" strike="noStrike" kern="1200" dirty="0" err="1">
                <a:solidFill>
                  <a:schemeClr val="tx1"/>
                </a:solidFill>
                <a:effectLst/>
                <a:latin typeface="+mn-lt"/>
                <a:ea typeface="+mn-ea"/>
                <a:cs typeface="+mn-cs"/>
              </a:rPr>
              <a:t>Waar</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wil</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hij</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heen</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En</a:t>
            </a:r>
            <a:r>
              <a:rPr lang="en-US" sz="1200" b="0" i="0" u="none" strike="noStrike" kern="1200" dirty="0">
                <a:solidFill>
                  <a:schemeClr val="tx1"/>
                </a:solidFill>
                <a:effectLst/>
                <a:latin typeface="+mn-lt"/>
                <a:ea typeface="+mn-ea"/>
                <a:cs typeface="+mn-cs"/>
              </a:rPr>
              <a:t> hoe </a:t>
            </a:r>
            <a:r>
              <a:rPr lang="en-US" sz="1200" b="0" i="0" u="none" strike="noStrike" kern="1200" dirty="0" err="1">
                <a:solidFill>
                  <a:schemeClr val="tx1"/>
                </a:solidFill>
                <a:effectLst/>
                <a:latin typeface="+mn-lt"/>
                <a:ea typeface="+mn-ea"/>
                <a:cs typeface="+mn-cs"/>
              </a:rPr>
              <a:t>kunnen</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wij</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dit</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ondersteunen</a:t>
            </a:r>
            <a:r>
              <a:rPr lang="en-US" sz="1200" b="0" i="0" u="none" strike="noStrike"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Het </a:t>
            </a:r>
            <a:r>
              <a:rPr lang="en-US" sz="1200" b="0" i="0" u="none" strike="noStrike" kern="1200" dirty="0" err="1">
                <a:solidFill>
                  <a:schemeClr val="tx1"/>
                </a:solidFill>
                <a:effectLst/>
                <a:latin typeface="+mn-lt"/>
                <a:ea typeface="+mn-ea"/>
                <a:cs typeface="+mn-cs"/>
              </a:rPr>
              <a:t>aantal</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gesprekken</a:t>
            </a:r>
            <a:r>
              <a:rPr lang="en-US" sz="1200" b="0" i="0" u="none" strike="noStrike" kern="1200" dirty="0">
                <a:solidFill>
                  <a:schemeClr val="tx1"/>
                </a:solidFill>
                <a:effectLst/>
                <a:latin typeface="+mn-lt"/>
                <a:ea typeface="+mn-ea"/>
                <a:cs typeface="+mn-cs"/>
              </a:rPr>
              <a:t> is </a:t>
            </a:r>
            <a:r>
              <a:rPr lang="en-US" sz="1200" b="0" i="0" u="none" strike="noStrike" kern="1200" dirty="0" err="1">
                <a:solidFill>
                  <a:schemeClr val="tx1"/>
                </a:solidFill>
                <a:effectLst/>
                <a:latin typeface="+mn-lt"/>
                <a:ea typeface="+mn-ea"/>
                <a:cs typeface="+mn-cs"/>
              </a:rPr>
              <a:t>afhankelijk</a:t>
            </a:r>
            <a:r>
              <a:rPr lang="en-US" sz="1200" b="0" i="0" u="none" strike="noStrike" kern="1200" dirty="0">
                <a:solidFill>
                  <a:schemeClr val="tx1"/>
                </a:solidFill>
                <a:effectLst/>
                <a:latin typeface="+mn-lt"/>
                <a:ea typeface="+mn-ea"/>
                <a:cs typeface="+mn-cs"/>
              </a:rPr>
              <a:t> van </a:t>
            </a:r>
            <a:r>
              <a:rPr lang="en-US" sz="1200" b="0" i="0" u="none" strike="noStrike" kern="1200" dirty="0" err="1">
                <a:solidFill>
                  <a:schemeClr val="tx1"/>
                </a:solidFill>
                <a:effectLst/>
                <a:latin typeface="+mn-lt"/>
                <a:ea typeface="+mn-ea"/>
                <a:cs typeface="+mn-cs"/>
              </a:rPr>
              <a:t>persoonlijke</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behoefte</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Soms</a:t>
            </a:r>
            <a:r>
              <a:rPr lang="en-US" sz="1200" b="0" i="0" u="none" strike="noStrike" kern="1200" dirty="0">
                <a:solidFill>
                  <a:schemeClr val="tx1"/>
                </a:solidFill>
                <a:effectLst/>
                <a:latin typeface="+mn-lt"/>
                <a:ea typeface="+mn-ea"/>
                <a:cs typeface="+mn-cs"/>
              </a:rPr>
              <a:t> is er </a:t>
            </a:r>
            <a:r>
              <a:rPr lang="en-US" sz="1200" b="0" i="0" u="none" strike="noStrike" kern="1200" dirty="0" err="1">
                <a:solidFill>
                  <a:schemeClr val="tx1"/>
                </a:solidFill>
                <a:effectLst/>
                <a:latin typeface="+mn-lt"/>
                <a:ea typeface="+mn-ea"/>
                <a:cs typeface="+mn-cs"/>
              </a:rPr>
              <a:t>ontwikkelingsnoodzaak</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en</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ligt</a:t>
            </a:r>
            <a:r>
              <a:rPr lang="en-US" sz="1200" b="0" i="0" u="none" strike="noStrike" kern="1200" dirty="0">
                <a:solidFill>
                  <a:schemeClr val="tx1"/>
                </a:solidFill>
                <a:effectLst/>
                <a:latin typeface="+mn-lt"/>
                <a:ea typeface="+mn-ea"/>
                <a:cs typeface="+mn-cs"/>
              </a:rPr>
              <a:t> de </a:t>
            </a:r>
            <a:r>
              <a:rPr lang="en-US" sz="1200" b="0" i="0" u="none" strike="noStrike" kern="1200" dirty="0" err="1">
                <a:solidFill>
                  <a:schemeClr val="tx1"/>
                </a:solidFill>
                <a:effectLst/>
                <a:latin typeface="+mn-lt"/>
                <a:ea typeface="+mn-ea"/>
                <a:cs typeface="+mn-cs"/>
              </a:rPr>
              <a:t>frequentie</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hoger</a:t>
            </a:r>
            <a:r>
              <a:rPr lang="en-US" sz="1200" b="0" i="0" u="none" strike="noStrike"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a:t>
            </a:r>
          </a:p>
          <a:p>
            <a:pPr rtl="0" fontAlgn="base"/>
            <a:r>
              <a:rPr lang="en-US" sz="1200" b="0" i="0" u="none" strike="noStrike" kern="1200" dirty="0" err="1">
                <a:solidFill>
                  <a:schemeClr val="tx1"/>
                </a:solidFill>
                <a:effectLst/>
                <a:latin typeface="+mn-lt"/>
                <a:ea typeface="+mn-ea"/>
                <a:cs typeface="+mn-cs"/>
              </a:rPr>
              <a:t>Anderen</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ondernemen</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zellfstandig</a:t>
            </a:r>
            <a:r>
              <a:rPr lang="en-US" sz="1200" b="0" i="0" u="none" strike="noStrike" kern="1200" dirty="0">
                <a:solidFill>
                  <a:schemeClr val="tx1"/>
                </a:solidFill>
                <a:effectLst/>
                <a:latin typeface="+mn-lt"/>
                <a:ea typeface="+mn-ea"/>
                <a:cs typeface="+mn-cs"/>
              </a:rPr>
              <a:t> al de </a:t>
            </a:r>
            <a:r>
              <a:rPr lang="en-US" sz="1200" b="0" i="0" u="none" strike="noStrike" kern="1200" dirty="0" err="1">
                <a:solidFill>
                  <a:schemeClr val="tx1"/>
                </a:solidFill>
                <a:effectLst/>
                <a:latin typeface="+mn-lt"/>
                <a:ea typeface="+mn-ea"/>
                <a:cs typeface="+mn-cs"/>
              </a:rPr>
              <a:t>ontwikkelingstappen</a:t>
            </a:r>
            <a:r>
              <a:rPr lang="en-US" sz="1200" b="0" i="0" u="none" strike="noStrike"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a:t>
            </a:r>
          </a:p>
          <a:p>
            <a:pPr rtl="0" fontAlgn="base"/>
            <a:r>
              <a:rPr lang="en-US" sz="1200" b="0" i="0" kern="1200" dirty="0">
                <a:solidFill>
                  <a:schemeClr val="tx1"/>
                </a:solidFill>
                <a:effectLst/>
                <a:latin typeface="+mn-lt"/>
                <a:ea typeface="+mn-ea"/>
                <a:cs typeface="+mn-cs"/>
              </a:rPr>
              <a:t>​</a:t>
            </a:r>
          </a:p>
          <a:p>
            <a:endParaRPr lang="en-US" dirty="0">
              <a:cs typeface="Calibri"/>
            </a:endParaRPr>
          </a:p>
          <a:p>
            <a:endParaRPr lang="en-US" dirty="0">
              <a:cs typeface="Calibri"/>
            </a:endParaRP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A96927-75C0-C54B-8217-D3D2C22381A8}"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79112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rtl="0" fontAlgn="base"/>
            <a:r>
              <a:rPr lang="nl-NL" sz="1200" b="0" i="0" u="none" strike="noStrike" kern="1200" dirty="0">
                <a:solidFill>
                  <a:schemeClr val="tx1"/>
                </a:solidFill>
                <a:effectLst/>
                <a:latin typeface="+mn-lt"/>
                <a:ea typeface="+mn-ea"/>
                <a:cs typeface="+mn-cs"/>
              </a:rPr>
              <a:t>Marloes vraag naast voornaamste successen &amp; grootste moeilijkheid. (2,5 minuut)</a:t>
            </a:r>
          </a:p>
          <a:p>
            <a:pPr rtl="0" fontAlgn="base"/>
            <a:r>
              <a:rPr lang="nl-NL" sz="1200" b="0" i="0" u="none" strike="noStrike" kern="1200" dirty="0">
                <a:solidFill>
                  <a:schemeClr val="tx1"/>
                </a:solidFill>
                <a:effectLst/>
                <a:latin typeface="+mn-lt"/>
                <a:ea typeface="+mn-ea"/>
                <a:cs typeface="+mn-cs"/>
              </a:rPr>
              <a:t>Voornaamste successen: case Rupert | case ETO budget na slecht jaar. </a:t>
            </a:r>
          </a:p>
          <a:p>
            <a:pPr rtl="0" fontAlgn="base"/>
            <a:r>
              <a:rPr lang="nl-NL" sz="1200" b="0" i="0" u="none" strike="noStrike" kern="1200" dirty="0">
                <a:solidFill>
                  <a:schemeClr val="tx1"/>
                </a:solidFill>
                <a:effectLst/>
                <a:latin typeface="+mn-lt"/>
                <a:ea typeface="+mn-ea"/>
                <a:cs typeface="+mn-cs"/>
              </a:rPr>
              <a:t>Grootste moeilijkheid: Mensen hun mening over directe collega’s open, eerlijk en respectvol te laten delen. Dat gaat de eerste keer wat stroef en vraagt om training en begeleiding. Nu een aantal jaren verder gaat dat stukken beter. </a:t>
            </a:r>
            <a:endParaRPr lang="en-US" sz="1200" b="0" i="0" kern="1200" dirty="0">
              <a:solidFill>
                <a:schemeClr val="tx1"/>
              </a:solidFill>
              <a:effectLst/>
              <a:latin typeface="+mn-lt"/>
              <a:ea typeface="+mn-ea"/>
              <a:cs typeface="+mn-cs"/>
            </a:endParaRPr>
          </a:p>
          <a:p>
            <a:pPr rtl="0" fontAlgn="base"/>
            <a:endParaRPr lang="en-US" sz="1200" b="0" i="0" kern="1200" dirty="0">
              <a:solidFill>
                <a:schemeClr val="tx1"/>
              </a:solidFill>
              <a:effectLst/>
              <a:latin typeface="+mn-lt"/>
              <a:ea typeface="+mn-ea"/>
              <a:cs typeface="+mn-cs"/>
            </a:endParaRPr>
          </a:p>
          <a:p>
            <a:pPr rtl="0" fontAlgn="base"/>
            <a:r>
              <a:rPr lang="nl-NL" sz="1200" b="0" i="0" u="none" strike="noStrike" kern="1200" dirty="0">
                <a:solidFill>
                  <a:schemeClr val="tx1"/>
                </a:solidFill>
                <a:effectLst/>
                <a:latin typeface="+mn-lt"/>
                <a:ea typeface="+mn-ea"/>
                <a:cs typeface="+mn-cs"/>
              </a:rPr>
              <a:t>We ervaren deze reis als een succes. Is alles een succes? Nee, nog niet. Maar we leren van elke editie, elk gesprek die we uitvoeren. En van elke stap die we zetten worden we wijzer en beter. Heeft </a:t>
            </a:r>
            <a:r>
              <a:rPr lang="nl-NL" sz="1200" b="0" i="0" u="none" strike="noStrike" kern="1200" dirty="0" err="1">
                <a:solidFill>
                  <a:schemeClr val="tx1"/>
                </a:solidFill>
                <a:effectLst/>
                <a:latin typeface="+mn-lt"/>
                <a:ea typeface="+mn-ea"/>
                <a:cs typeface="+mn-cs"/>
              </a:rPr>
              <a:t>Intal</a:t>
            </a:r>
            <a:r>
              <a:rPr lang="nl-NL" sz="1200" b="0" i="0" u="none" strike="noStrike" kern="1200" dirty="0">
                <a:solidFill>
                  <a:schemeClr val="tx1"/>
                </a:solidFill>
                <a:effectLst/>
                <a:latin typeface="+mn-lt"/>
                <a:ea typeface="+mn-ea"/>
                <a:cs typeface="+mn-cs"/>
              </a:rPr>
              <a:t> nog hersenkrakers? Jazeker. Zo houdt hen nu vooral bezig wat hybride werken voor invloed hebben op deze gespreksvormen. Waar zijn aanpassingen nodig? Ook denken ze na over ontwerpen om het gesprek continue plaats te laten vinden, meer korte krachtige gesprekjes gedurende het jaar. Daarnaast is de vraag hoe zorg je dat je dit als People &amp; Culture los kunt laten. Dat het een tool is die teams zelfstandig kunnen inzetten. </a:t>
            </a:r>
            <a:r>
              <a:rPr lang="nl-NL" sz="1200" b="0" i="0" kern="1200" dirty="0">
                <a:solidFill>
                  <a:schemeClr val="tx1"/>
                </a:solidFill>
                <a:effectLst/>
                <a:latin typeface="+mn-lt"/>
                <a:ea typeface="+mn-ea"/>
                <a:cs typeface="+mn-cs"/>
              </a:rPr>
              <a:t>​</a:t>
            </a:r>
            <a:br>
              <a:rPr lang="nl-NL" sz="1200" b="0" i="0" kern="1200" dirty="0">
                <a:solidFill>
                  <a:schemeClr val="tx1"/>
                </a:solidFill>
                <a:effectLst/>
                <a:latin typeface="+mn-lt"/>
                <a:ea typeface="+mn-ea"/>
                <a:cs typeface="+mn-cs"/>
              </a:rPr>
            </a:br>
            <a:r>
              <a:rPr lang="nl-NL" sz="1200" b="0" i="0" kern="1200" dirty="0">
                <a:solidFill>
                  <a:schemeClr val="tx1"/>
                </a:solidFill>
                <a:effectLst/>
                <a:latin typeface="+mn-lt"/>
                <a:ea typeface="+mn-ea"/>
                <a:cs typeface="+mn-cs"/>
              </a:rPr>
              <a:t>​</a:t>
            </a:r>
            <a:br>
              <a:rPr lang="nl-NL" sz="1200" b="0" i="0" kern="1200" dirty="0">
                <a:solidFill>
                  <a:schemeClr val="tx1"/>
                </a:solidFill>
                <a:effectLst/>
                <a:latin typeface="+mn-lt"/>
                <a:ea typeface="+mn-ea"/>
                <a:cs typeface="+mn-cs"/>
              </a:rPr>
            </a:br>
            <a:r>
              <a:rPr lang="nl-NL" sz="1200" b="0" i="0" u="none" strike="noStrike" kern="1200" dirty="0">
                <a:solidFill>
                  <a:schemeClr val="tx1"/>
                </a:solidFill>
                <a:effectLst/>
                <a:latin typeface="+mn-lt"/>
                <a:ea typeface="+mn-ea"/>
                <a:cs typeface="+mn-cs"/>
              </a:rPr>
              <a:t>Als je 1 ding mag onthouden van mijn verhaal, dan is dat dat er geen 1 manier van ‘het nieuwe beoordelen’ of ‘moderne performance cyclus’ is. Ga niet copy-pasten, raak geïnspireerd, wees creatief, wees nieuwsgierig en moedig. Kijk vooral goed wat jullie als organisatie willen stimuleren en bereiken, wat bij jullie past. Wees vooral niet bang zijn te experimenteren om te leren wat het doet. Denk niet te groot, maar in kleine stappen. </a:t>
            </a:r>
            <a:r>
              <a:rPr lang="nl-NL" sz="1200" b="0" i="0" kern="1200" dirty="0">
                <a:solidFill>
                  <a:schemeClr val="tx1"/>
                </a:solidFill>
                <a:effectLst/>
                <a:latin typeface="+mn-lt"/>
                <a:ea typeface="+mn-ea"/>
                <a:cs typeface="+mn-cs"/>
              </a:rPr>
              <a:t>​</a:t>
            </a:r>
            <a:r>
              <a:rPr lang="nl-NL" sz="1200" b="0" i="0" u="none" strike="noStrike" kern="1200" dirty="0">
                <a:solidFill>
                  <a:schemeClr val="tx1"/>
                </a:solidFill>
                <a:effectLst/>
                <a:latin typeface="+mn-lt"/>
                <a:ea typeface="+mn-ea"/>
                <a:cs typeface="+mn-cs"/>
              </a:rPr>
              <a:t>Bedrijven steken jaarlijks zoveel tijd en geld in een gesprekscyclus. Zorg vooral dat de gesprekscyclus niet als moetje wordt ervaren maar echt iets brengt en wordt ervaren als waarde toevoegend. Begin, pak die eerste trede zonder het einde van de trap te zien. </a:t>
            </a:r>
            <a:r>
              <a:rPr lang="nl-NL" sz="1200" b="0" i="0" kern="1200" dirty="0">
                <a:solidFill>
                  <a:schemeClr val="tx1"/>
                </a:solidFill>
                <a:effectLst/>
                <a:latin typeface="+mn-lt"/>
                <a:ea typeface="+mn-ea"/>
                <a:cs typeface="+mn-cs"/>
              </a:rPr>
              <a:t>​</a:t>
            </a:r>
            <a:endParaRPr lang="nl-NL" dirty="0">
              <a:cs typeface="Calibri"/>
            </a:endParaRPr>
          </a:p>
          <a:p>
            <a:pPr>
              <a:defRPr/>
            </a:pPr>
            <a:endParaRPr lang="nl-NL" dirty="0">
              <a:cs typeface="Calibri"/>
            </a:endParaRPr>
          </a:p>
          <a:p>
            <a:pPr>
              <a:defRPr/>
            </a:pPr>
            <a:endParaRPr lang="nl-NL" dirty="0">
              <a:cs typeface="Calibri"/>
            </a:endParaRPr>
          </a:p>
          <a:p>
            <a:endParaRPr lang="en-GB"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A96927-75C0-C54B-8217-D3D2C22381A8}"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4984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fontAlgn="base"/>
            <a:r>
              <a:rPr lang="nl-NL" sz="1800" dirty="0">
                <a:effectLst/>
                <a:latin typeface="Calibri" panose="020F0502020204030204" pitchFamily="34" charset="0"/>
                <a:ea typeface="Times New Roman" panose="02020603050405020304" pitchFamily="18" charset="0"/>
              </a:rPr>
              <a:t>In het komende uur gaan we het met jou en twee gasten hebben over het nieuwe beoordelen en belonen: hoe doe je dat? Ze zijn in hun organisatie aan de slag gegaan met een nieuwe aanpak rondom beoordelen en belonen. En je kunt zelf in dit uur actief meedoen! We hebben een aantal vragen en stellingen voor jullie.  En je kunt je vragen stellen via de oranje button in je scherm.  </a:t>
            </a:r>
            <a:endParaRPr lang="nl-NL" sz="1800" dirty="0">
              <a:effectLst/>
              <a:latin typeface="Times New Roman" panose="02020603050405020304" pitchFamily="18" charset="0"/>
              <a:ea typeface="Times New Roman" panose="02020603050405020304" pitchFamily="18" charset="0"/>
            </a:endParaRPr>
          </a:p>
          <a:p>
            <a:pPr fontAlgn="base"/>
            <a:r>
              <a:rPr lang="nl-NL" sz="1800" dirty="0">
                <a:effectLst/>
                <a:latin typeface="Times New Roman" panose="02020603050405020304" pitchFamily="18" charset="0"/>
                <a:ea typeface="Times New Roman" panose="02020603050405020304" pitchFamily="18" charset="0"/>
                <a:cs typeface="Calibri" panose="020F0502020204030204" pitchFamily="34" charset="0"/>
              </a:rPr>
              <a:t>We kunnen niet alle vragen beantwoorden tijdens dit </a:t>
            </a:r>
            <a:r>
              <a:rPr lang="nl-NL" sz="1800" dirty="0" err="1">
                <a:effectLst/>
                <a:latin typeface="Times New Roman" panose="02020603050405020304" pitchFamily="18" charset="0"/>
                <a:ea typeface="Times New Roman" panose="02020603050405020304" pitchFamily="18" charset="0"/>
                <a:cs typeface="Calibri" panose="020F0502020204030204" pitchFamily="34" charset="0"/>
              </a:rPr>
              <a:t>webinar</a:t>
            </a:r>
            <a:r>
              <a:rPr lang="nl-NL" sz="1800" dirty="0">
                <a:effectLst/>
                <a:latin typeface="Times New Roman" panose="02020603050405020304" pitchFamily="18" charset="0"/>
                <a:ea typeface="Times New Roman" panose="02020603050405020304" pitchFamily="18" charset="0"/>
                <a:cs typeface="Calibri" panose="020F0502020204030204" pitchFamily="34" charset="0"/>
              </a:rPr>
              <a:t>.  Na afloop ontvang je van ons waar mogelijk een mail met de antwoorden op je vraag. </a:t>
            </a:r>
            <a:r>
              <a:rPr lang="nl-NL" sz="1800" dirty="0">
                <a:effectLst/>
                <a:latin typeface="Calibri" panose="020F0502020204030204" pitchFamily="34" charset="0"/>
                <a:ea typeface="Times New Roman" panose="02020603050405020304" pitchFamily="18" charset="0"/>
              </a:rPr>
              <a:t>Aan het einde van het </a:t>
            </a:r>
            <a:r>
              <a:rPr lang="nl-NL" sz="1800" dirty="0" err="1">
                <a:effectLst/>
                <a:latin typeface="Calibri" panose="020F0502020204030204" pitchFamily="34" charset="0"/>
                <a:ea typeface="Times New Roman" panose="02020603050405020304" pitchFamily="18" charset="0"/>
              </a:rPr>
              <a:t>webinar</a:t>
            </a:r>
            <a:r>
              <a:rPr lang="nl-NL" sz="1800" dirty="0">
                <a:effectLst/>
                <a:latin typeface="Calibri" panose="020F0502020204030204" pitchFamily="34" charset="0"/>
                <a:ea typeface="Times New Roman" panose="02020603050405020304" pitchFamily="18" charset="0"/>
              </a:rPr>
              <a:t> kom ik ook nog even bij jullie terug met een vervolgaanbod vanuit A+O en  wil ik je vragen om na afloop van dit </a:t>
            </a:r>
            <a:r>
              <a:rPr lang="nl-NL" sz="1800" dirty="0" err="1">
                <a:effectLst/>
                <a:latin typeface="Calibri" panose="020F0502020204030204" pitchFamily="34" charset="0"/>
                <a:ea typeface="Times New Roman" panose="02020603050405020304" pitchFamily="18" charset="0"/>
              </a:rPr>
              <a:t>webinar</a:t>
            </a:r>
            <a:r>
              <a:rPr lang="nl-NL" sz="1800" dirty="0">
                <a:effectLst/>
                <a:latin typeface="Calibri" panose="020F0502020204030204" pitchFamily="34" charset="0"/>
                <a:ea typeface="Times New Roman" panose="02020603050405020304" pitchFamily="18" charset="0"/>
              </a:rPr>
              <a:t> het evaluatieformulier in te vullen. Ook dat kan via een button.  </a:t>
            </a:r>
          </a:p>
          <a:p>
            <a:pPr fontAlgn="base"/>
            <a:endParaRPr lang="nl-NL" sz="1800" dirty="0">
              <a:effectLst/>
              <a:latin typeface="Times New Roman" panose="02020603050405020304" pitchFamily="18" charset="0"/>
              <a:ea typeface="Times New Roman" panose="02020603050405020304" pitchFamily="18" charset="0"/>
            </a:endParaRPr>
          </a:p>
          <a:p>
            <a:pPr>
              <a:lnSpc>
                <a:spcPct val="107000"/>
              </a:lnSpc>
              <a:spcAft>
                <a:spcPts val="800"/>
              </a:spcAft>
            </a:pPr>
            <a:r>
              <a:rPr lang="nl-NL" sz="1800" u="none" strike="noStrike" dirty="0">
                <a:effectLst/>
                <a:latin typeface="Calibri" panose="020F0502020204030204" pitchFamily="34" charset="0"/>
                <a:ea typeface="Times New Roman" panose="02020603050405020304" pitchFamily="18" charset="0"/>
              </a:rPr>
              <a:t> </a:t>
            </a:r>
            <a:r>
              <a:rPr lang="nl-NL" sz="1800" dirty="0">
                <a:effectLst/>
                <a:latin typeface="Calibri" panose="020F0502020204030204" pitchFamily="34" charset="0"/>
                <a:ea typeface="Calibri" panose="020F0502020204030204" pitchFamily="34" charset="0"/>
                <a:cs typeface="Calibri" panose="020F0502020204030204" pitchFamily="34" charset="0"/>
              </a:rPr>
              <a:t>Het nieuwe beoordelen en belonen stond afgelopen maart gepland voor een live bijeenkomst. Om de welbekende reden is dit niet doorgegaan. Kilian </a:t>
            </a:r>
            <a:r>
              <a:rPr lang="nl-NL" sz="1800" dirty="0" err="1">
                <a:effectLst/>
                <a:latin typeface="Calibri" panose="020F0502020204030204" pitchFamily="34" charset="0"/>
                <a:ea typeface="Calibri" panose="020F0502020204030204" pitchFamily="34" charset="0"/>
                <a:cs typeface="Calibri" panose="020F0502020204030204" pitchFamily="34" charset="0"/>
              </a:rPr>
              <a:t>Wawoe</a:t>
            </a:r>
            <a:r>
              <a:rPr lang="nl-NL" sz="1800" dirty="0">
                <a:effectLst/>
                <a:latin typeface="Calibri" panose="020F0502020204030204" pitchFamily="34" charset="0"/>
                <a:ea typeface="Calibri" panose="020F0502020204030204" pitchFamily="34" charset="0"/>
                <a:cs typeface="Calibri" panose="020F0502020204030204" pitchFamily="34" charset="0"/>
              </a:rPr>
              <a:t> heeft een college opgenomen en in de tussentijd hebben we digitale workshops georganiseerd over het onderwerp en de aandacht hiervoor was overweldigend. Dat heeft ons ertoe doen besluiten om dit </a:t>
            </a:r>
            <a:r>
              <a:rPr lang="nl-NL" sz="1800" dirty="0" err="1">
                <a:effectLst/>
                <a:latin typeface="Calibri" panose="020F0502020204030204" pitchFamily="34" charset="0"/>
                <a:ea typeface="Calibri" panose="020F0502020204030204" pitchFamily="34" charset="0"/>
                <a:cs typeface="Calibri" panose="020F0502020204030204" pitchFamily="34" charset="0"/>
              </a:rPr>
              <a:t>webinar</a:t>
            </a:r>
            <a:r>
              <a:rPr lang="nl-NL" sz="1800" dirty="0">
                <a:effectLst/>
                <a:latin typeface="Calibri" panose="020F0502020204030204" pitchFamily="34" charset="0"/>
                <a:ea typeface="Calibri" panose="020F0502020204030204" pitchFamily="34" charset="0"/>
                <a:cs typeface="Calibri" panose="020F0502020204030204" pitchFamily="34" charset="0"/>
              </a:rPr>
              <a:t> te organiseren waarin twee bedrijven hun praktijkervaringen delen. </a:t>
            </a:r>
            <a:endParaRPr lang="nl-NL"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nl-NL" sz="1800" dirty="0">
                <a:effectLst/>
                <a:latin typeface="Calibri" panose="020F0502020204030204" pitchFamily="34" charset="0"/>
                <a:ea typeface="Calibri" panose="020F0502020204030204" pitchFamily="34" charset="0"/>
                <a:cs typeface="Calibri" panose="020F0502020204030204" pitchFamily="34" charset="0"/>
              </a:rPr>
              <a:t>Vandaag gaan we in gesprek met Martin Boers en Marcia Schouten (naam en functie in ondertiteling), Martin deelt zijn ervaringen binnen </a:t>
            </a:r>
            <a:r>
              <a:rPr lang="nl-NL" sz="1800" dirty="0" err="1">
                <a:effectLst/>
                <a:latin typeface="Calibri" panose="020F0502020204030204" pitchFamily="34" charset="0"/>
                <a:ea typeface="Calibri" panose="020F0502020204030204" pitchFamily="34" charset="0"/>
                <a:cs typeface="Calibri" panose="020F0502020204030204" pitchFamily="34" charset="0"/>
              </a:rPr>
              <a:t>ijsseltechnologie</a:t>
            </a:r>
            <a:r>
              <a:rPr lang="nl-NL" sz="1800" dirty="0">
                <a:effectLst/>
                <a:latin typeface="Calibri" panose="020F0502020204030204" pitchFamily="34" charset="0"/>
                <a:ea typeface="Calibri" panose="020F0502020204030204" pitchFamily="34" charset="0"/>
                <a:cs typeface="Calibri" panose="020F0502020204030204" pitchFamily="34" charset="0"/>
              </a:rPr>
              <a:t> en Marcia Schouten binnen </a:t>
            </a:r>
            <a:r>
              <a:rPr lang="nl-NL" sz="1800" dirty="0" err="1">
                <a:effectLst/>
                <a:latin typeface="Calibri" panose="020F0502020204030204" pitchFamily="34" charset="0"/>
                <a:ea typeface="Calibri" panose="020F0502020204030204" pitchFamily="34" charset="0"/>
                <a:cs typeface="Calibri" panose="020F0502020204030204" pitchFamily="34" charset="0"/>
              </a:rPr>
              <a:t>Intal</a:t>
            </a:r>
            <a:r>
              <a:rPr lang="nl-NL" sz="1800" dirty="0">
                <a:effectLst/>
                <a:latin typeface="Calibri" panose="020F0502020204030204" pitchFamily="34" charset="0"/>
                <a:ea typeface="Calibri" panose="020F0502020204030204" pitchFamily="34" charset="0"/>
                <a:cs typeface="Calibri" panose="020F0502020204030204" pitchFamily="34" charset="0"/>
              </a:rPr>
              <a:t>  Ze zijn in hun organisatie aan de slag gegaan met een andere manier van belonen en beoordelen. </a:t>
            </a:r>
            <a:r>
              <a:rPr lang="nl-NL" sz="1800">
                <a:effectLst/>
                <a:latin typeface="Calibri" panose="020F0502020204030204" pitchFamily="34" charset="0"/>
                <a:ea typeface="Calibri" panose="020F0502020204030204" pitchFamily="34" charset="0"/>
                <a:cs typeface="Calibri" panose="020F0502020204030204" pitchFamily="34" charset="0"/>
              </a:rPr>
              <a:t>Voordat we dat gaan doen, kijken we eerst even naar een filmpje.</a:t>
            </a:r>
            <a:endParaRPr lang="nl-NL" sz="1800">
              <a:effectLst/>
              <a:latin typeface="Calibri" panose="020F0502020204030204" pitchFamily="34" charset="0"/>
              <a:ea typeface="Calibri" panose="020F0502020204030204" pitchFamily="34" charset="0"/>
              <a:cs typeface="Arial" panose="020B0604020202020204" pitchFamily="34" charset="0"/>
            </a:endParaRPr>
          </a:p>
          <a:p>
            <a:pPr fontAlgn="base"/>
            <a:endParaRPr lang="nl-NL" sz="1800" dirty="0">
              <a:effectLst/>
              <a:latin typeface="Times New Roman" panose="02020603050405020304" pitchFamily="18" charset="0"/>
              <a:ea typeface="Times New Roman" panose="02020603050405020304" pitchFamily="18" charset="0"/>
            </a:endParaRPr>
          </a:p>
          <a:p>
            <a:endParaRPr lang="nl-NL" dirty="0"/>
          </a:p>
        </p:txBody>
      </p:sp>
      <p:sp>
        <p:nvSpPr>
          <p:cNvPr id="4" name="Tijdelijke aanduiding voor dianummer 3"/>
          <p:cNvSpPr>
            <a:spLocks noGrp="1"/>
          </p:cNvSpPr>
          <p:nvPr>
            <p:ph type="sldNum" sz="quarter" idx="5"/>
          </p:nvPr>
        </p:nvSpPr>
        <p:spPr/>
        <p:txBody>
          <a:bodyPr/>
          <a:lstStyle/>
          <a:p>
            <a:fld id="{0EA96927-75C0-C54B-8217-D3D2C22381A8}" type="slidenum">
              <a:rPr lang="nl-NL" smtClean="0"/>
              <a:t>2</a:t>
            </a:fld>
            <a:endParaRPr lang="nl-NL"/>
          </a:p>
        </p:txBody>
      </p:sp>
    </p:spTree>
    <p:extLst>
      <p:ext uri="{BB962C8B-B14F-4D97-AF65-F5344CB8AC3E}">
        <p14:creationId xmlns:p14="http://schemas.microsoft.com/office/powerpoint/2010/main" val="29294193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effectLst/>
                <a:highlight>
                  <a:srgbClr val="00FF00"/>
                </a:highlight>
                <a:latin typeface="Calibri" panose="020F0502020204030204" pitchFamily="34" charset="0"/>
                <a:ea typeface="DengXian" panose="02010600030101010101" pitchFamily="2" charset="-122"/>
              </a:rPr>
              <a:t>Marloes: dank voor jullie verhaal hele andere cases, andere aanpak. Kort samengevat is de grootste gemene deler dat in beide organisatie meer vanuit de ontwikkeling van de medewerker gedacht wordt.</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effectLst/>
                <a:highlight>
                  <a:srgbClr val="00FF00"/>
                </a:highlight>
                <a:latin typeface="Calibri" panose="020F0502020204030204" pitchFamily="34" charset="0"/>
                <a:ea typeface="DengXian" panose="02010600030101010101" pitchFamily="2" charset="-122"/>
              </a:rPr>
              <a:t>Martin ik haal nog even weer jouw laatste sheet met tips en tricks terug. Mogelijk is dit bij de kijker al wat weggezakt.</a:t>
            </a:r>
          </a:p>
          <a:p>
            <a:endParaRPr lang="nl-NL" dirty="0"/>
          </a:p>
        </p:txBody>
      </p:sp>
      <p:sp>
        <p:nvSpPr>
          <p:cNvPr id="4" name="Tijdelijke aanduiding voor dianummer 3"/>
          <p:cNvSpPr>
            <a:spLocks noGrp="1"/>
          </p:cNvSpPr>
          <p:nvPr>
            <p:ph type="sldNum" sz="quarter" idx="5"/>
          </p:nvPr>
        </p:nvSpPr>
        <p:spPr/>
        <p:txBody>
          <a:bodyPr/>
          <a:lstStyle/>
          <a:p>
            <a:fld id="{0EA96927-75C0-C54B-8217-D3D2C22381A8}" type="slidenum">
              <a:rPr lang="nl-NL" smtClean="0"/>
              <a:t>20</a:t>
            </a:fld>
            <a:endParaRPr lang="nl-NL"/>
          </a:p>
        </p:txBody>
      </p:sp>
    </p:spTree>
    <p:extLst>
      <p:ext uri="{BB962C8B-B14F-4D97-AF65-F5344CB8AC3E}">
        <p14:creationId xmlns:p14="http://schemas.microsoft.com/office/powerpoint/2010/main" val="33949155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800" kern="1200" dirty="0">
              <a:effectLst/>
              <a:highlight>
                <a:srgbClr val="00FF00"/>
              </a:highlight>
              <a:latin typeface="Calibri" panose="020F0502020204030204" pitchFamily="34" charset="0"/>
              <a:ea typeface="DengXian" panose="02010600030101010101" pitchFamily="2" charset="-122"/>
            </a:endParaRPr>
          </a:p>
          <a:p>
            <a:r>
              <a:rPr lang="nl-NL" dirty="0"/>
              <a:t>Afsluiten met chatvragen behandelen indien tijd. Korte afsluiting van mijn gasten en eindboodschap</a:t>
            </a:r>
          </a:p>
        </p:txBody>
      </p:sp>
      <p:sp>
        <p:nvSpPr>
          <p:cNvPr id="4" name="Tijdelijke aanduiding voor dianummer 3"/>
          <p:cNvSpPr>
            <a:spLocks noGrp="1"/>
          </p:cNvSpPr>
          <p:nvPr>
            <p:ph type="sldNum" sz="quarter" idx="5"/>
          </p:nvPr>
        </p:nvSpPr>
        <p:spPr/>
        <p:txBody>
          <a:bodyPr/>
          <a:lstStyle/>
          <a:p>
            <a:fld id="{0EA96927-75C0-C54B-8217-D3D2C22381A8}" type="slidenum">
              <a:rPr lang="nl-NL" smtClean="0"/>
              <a:t>21</a:t>
            </a:fld>
            <a:endParaRPr lang="nl-NL"/>
          </a:p>
        </p:txBody>
      </p:sp>
    </p:spTree>
    <p:extLst>
      <p:ext uri="{BB962C8B-B14F-4D97-AF65-F5344CB8AC3E}">
        <p14:creationId xmlns:p14="http://schemas.microsoft.com/office/powerpoint/2010/main" val="38715796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Dank, uiteraard aan mijn gasten, maar ook aan de kijkers! </a:t>
            </a:r>
            <a:r>
              <a:rPr lang="nl-NL" sz="1800" dirty="0">
                <a:effectLst/>
                <a:highlight>
                  <a:srgbClr val="00FF00"/>
                </a:highlight>
                <a:latin typeface="Calibri" panose="020F0502020204030204" pitchFamily="34" charset="0"/>
                <a:ea typeface="Calibri" panose="020F0502020204030204" pitchFamily="34" charset="0"/>
              </a:rPr>
              <a:t>Sta je te popelen om met je je eigen performancecyclus aan de slag?  Als vervolg op deze </a:t>
            </a:r>
            <a:r>
              <a:rPr lang="nl-NL" sz="1800" dirty="0" err="1">
                <a:effectLst/>
                <a:highlight>
                  <a:srgbClr val="00FF00"/>
                </a:highlight>
                <a:latin typeface="Calibri" panose="020F0502020204030204" pitchFamily="34" charset="0"/>
                <a:ea typeface="Calibri" panose="020F0502020204030204" pitchFamily="34" charset="0"/>
              </a:rPr>
              <a:t>webinar</a:t>
            </a:r>
            <a:r>
              <a:rPr lang="nl-NL" sz="1800" dirty="0">
                <a:effectLst/>
                <a:highlight>
                  <a:srgbClr val="00FF00"/>
                </a:highlight>
                <a:latin typeface="Calibri" panose="020F0502020204030204" pitchFamily="34" charset="0"/>
                <a:ea typeface="Calibri" panose="020F0502020204030204" pitchFamily="34" charset="0"/>
              </a:rPr>
              <a:t> bieden we A+O aangesloten bedrijven kosteloos een sessie aan met Marcia.</a:t>
            </a:r>
            <a:r>
              <a:rPr lang="nl-NL" sz="1800" i="1" dirty="0">
                <a:solidFill>
                  <a:srgbClr val="000000"/>
                </a:solidFill>
                <a:effectLst/>
                <a:highlight>
                  <a:srgbClr val="00FF00"/>
                </a:highlight>
                <a:latin typeface="Calibri" panose="020F0502020204030204" pitchFamily="34" charset="0"/>
                <a:ea typeface="Calibri" panose="020F0502020204030204" pitchFamily="34" charset="0"/>
                <a:cs typeface="Arial" panose="020B0604020202020204" pitchFamily="34" charset="0"/>
              </a:rPr>
              <a:t> </a:t>
            </a:r>
            <a:r>
              <a:rPr lang="nl-NL" sz="1800" dirty="0">
                <a:solidFill>
                  <a:srgbClr val="000000"/>
                </a:solidFill>
                <a:effectLst/>
                <a:highlight>
                  <a:srgbClr val="00FF00"/>
                </a:highlight>
                <a:latin typeface="Calibri" panose="020F0502020204030204" pitchFamily="34" charset="0"/>
                <a:ea typeface="Calibri" panose="020F0502020204030204" pitchFamily="34" charset="0"/>
                <a:cs typeface="Arial" panose="020B0604020202020204" pitchFamily="34" charset="0"/>
              </a:rPr>
              <a:t>Marcia begeleidt namelijk naast </a:t>
            </a:r>
            <a:r>
              <a:rPr lang="nl-NL" sz="1800" dirty="0" err="1">
                <a:solidFill>
                  <a:srgbClr val="000000"/>
                </a:solidFill>
                <a:effectLst/>
                <a:highlight>
                  <a:srgbClr val="00FF00"/>
                </a:highlight>
                <a:latin typeface="Calibri" panose="020F0502020204030204" pitchFamily="34" charset="0"/>
                <a:ea typeface="Calibri" panose="020F0502020204030204" pitchFamily="34" charset="0"/>
                <a:cs typeface="Arial" panose="020B0604020202020204" pitchFamily="34" charset="0"/>
              </a:rPr>
              <a:t>Intal</a:t>
            </a:r>
            <a:r>
              <a:rPr lang="nl-NL" sz="1800" dirty="0">
                <a:solidFill>
                  <a:srgbClr val="000000"/>
                </a:solidFill>
                <a:effectLst/>
                <a:highlight>
                  <a:srgbClr val="00FF00"/>
                </a:highlight>
                <a:latin typeface="Calibri" panose="020F0502020204030204" pitchFamily="34" charset="0"/>
                <a:ea typeface="Calibri" panose="020F0502020204030204" pitchFamily="34" charset="0"/>
                <a:cs typeface="Arial" panose="020B0604020202020204" pitchFamily="34" charset="0"/>
              </a:rPr>
              <a:t> ook andere organisaties vanuit haar onderneming Sens of People.</a:t>
            </a:r>
          </a:p>
          <a:p>
            <a:endParaRPr lang="nl-NL" sz="1800" b="0" i="0" dirty="0">
              <a:solidFill>
                <a:srgbClr val="000000"/>
              </a:solidFill>
              <a:effectLst/>
              <a:highlight>
                <a:srgbClr val="00FF00"/>
              </a:highlight>
              <a:latin typeface="Calibri" panose="020F0502020204030204" pitchFamily="34" charset="0"/>
              <a:cs typeface="Arial" panose="020B0604020202020204" pitchFamily="34" charset="0"/>
            </a:endParaRPr>
          </a:p>
          <a:p>
            <a:r>
              <a:rPr lang="nl-NL" sz="1800" b="0" i="0" dirty="0">
                <a:solidFill>
                  <a:srgbClr val="000000"/>
                </a:solidFill>
                <a:effectLst/>
                <a:highlight>
                  <a:srgbClr val="00FF00"/>
                </a:highlight>
                <a:latin typeface="Calibri" panose="020F0502020204030204" pitchFamily="34" charset="0"/>
                <a:cs typeface="Arial" panose="020B0604020202020204" pitchFamily="34" charset="0"/>
              </a:rPr>
              <a:t>Marcia wat ga je tijdens deze sessies doen?</a:t>
            </a:r>
            <a:endParaRPr lang="nl-NL" sz="1800" b="0" i="0" dirty="0">
              <a:solidFill>
                <a:srgbClr val="000000"/>
              </a:solidFill>
              <a:effectLst/>
              <a:latin typeface="Calibri" panose="020F0502020204030204" pitchFamily="34" charset="0"/>
            </a:endParaRPr>
          </a:p>
          <a:p>
            <a:endParaRPr lang="nl-NL" sz="1800" b="0" i="0" dirty="0">
              <a:solidFill>
                <a:srgbClr val="000000"/>
              </a:solidFill>
              <a:effectLst/>
              <a:latin typeface="Calibri" panose="020F0502020204030204" pitchFamily="34" charset="0"/>
            </a:endParaRPr>
          </a:p>
          <a:p>
            <a:r>
              <a:rPr lang="nl-NL" sz="1800" b="0" i="0" dirty="0">
                <a:solidFill>
                  <a:srgbClr val="000000"/>
                </a:solidFill>
                <a:effectLst/>
                <a:latin typeface="Calibri" panose="020F0502020204030204" pitchFamily="34" charset="0"/>
              </a:rPr>
              <a:t>Marcia: Samen met 2 andere bedrijven </a:t>
            </a:r>
            <a:r>
              <a:rPr lang="nl-NL" sz="1800" b="0" i="0" u="sng" dirty="0">
                <a:solidFill>
                  <a:srgbClr val="D13438"/>
                </a:solidFill>
                <a:effectLst/>
                <a:latin typeface="Calibri" panose="020F0502020204030204" pitchFamily="34" charset="0"/>
              </a:rPr>
              <a:t>word je op weg geholpen  hoe </a:t>
            </a:r>
            <a:r>
              <a:rPr lang="nl-NL" sz="1800" b="0" i="0" dirty="0">
                <a:solidFill>
                  <a:srgbClr val="000000"/>
                </a:solidFill>
                <a:effectLst/>
                <a:latin typeface="Calibri" panose="020F0502020204030204" pitchFamily="34" charset="0"/>
              </a:rPr>
              <a:t>je deze nieuwe uitgangspunten in je eigen performancecyclus kunt gaan oppakken. (tekst uitbreiden </a:t>
            </a:r>
            <a:r>
              <a:rPr lang="nl-NL" sz="1800" b="0" i="0" dirty="0">
                <a:solidFill>
                  <a:srgbClr val="000000"/>
                </a:solidFill>
                <a:effectLst/>
                <a:latin typeface="Calibri" panose="020F0502020204030204" pitchFamily="34" charset="0"/>
                <a:sym typeface="Wingdings" panose="05000000000000000000" pitchFamily="2" charset="2"/>
              </a:rPr>
              <a:t>Marcia)</a:t>
            </a:r>
          </a:p>
          <a:p>
            <a:endParaRPr lang="nl-NL" sz="1800" b="0" i="0" dirty="0">
              <a:solidFill>
                <a:srgbClr val="000000"/>
              </a:solidFill>
              <a:effectLst/>
              <a:latin typeface="Calibri" panose="020F0502020204030204" pitchFamily="34" charset="0"/>
              <a:sym typeface="Wingdings" panose="05000000000000000000" pitchFamily="2" charset="2"/>
            </a:endParaRPr>
          </a:p>
          <a:p>
            <a:endParaRPr lang="nl-NL" sz="1800" b="0" i="0" dirty="0">
              <a:solidFill>
                <a:srgbClr val="000000"/>
              </a:solidFill>
              <a:effectLst/>
              <a:latin typeface="Calibri" panose="020F0502020204030204" pitchFamily="34" charset="0"/>
              <a:sym typeface="Wingdings" panose="05000000000000000000" pitchFamily="2" charset="2"/>
            </a:endParaRPr>
          </a:p>
          <a:p>
            <a:r>
              <a:rPr lang="nl-NL" sz="1800" b="0" i="0" dirty="0">
                <a:solidFill>
                  <a:srgbClr val="000000"/>
                </a:solidFill>
                <a:effectLst/>
                <a:latin typeface="Calibri" panose="020F0502020204030204" pitchFamily="34" charset="0"/>
                <a:sym typeface="Wingdings" panose="05000000000000000000" pitchFamily="2" charset="2"/>
              </a:rPr>
              <a:t>Marloes: </a:t>
            </a:r>
            <a:r>
              <a:rPr lang="nl-NL" sz="1800" b="0" i="0" dirty="0">
                <a:solidFill>
                  <a:srgbClr val="000000"/>
                </a:solidFill>
                <a:effectLst/>
                <a:latin typeface="Calibri" panose="020F0502020204030204" pitchFamily="34" charset="0"/>
              </a:rPr>
              <a:t>Je kunt je</a:t>
            </a:r>
            <a:r>
              <a:rPr lang="nl-NL" sz="1800" b="0" i="0" u="sng" dirty="0">
                <a:solidFill>
                  <a:srgbClr val="D13438"/>
                </a:solidFill>
                <a:effectLst/>
                <a:latin typeface="Calibri" panose="020F0502020204030204" pitchFamily="34" charset="0"/>
              </a:rPr>
              <a:t> na dit </a:t>
            </a:r>
            <a:r>
              <a:rPr lang="nl-NL" sz="1800" b="0" i="0" u="sng" dirty="0" err="1">
                <a:solidFill>
                  <a:srgbClr val="D13438"/>
                </a:solidFill>
                <a:effectLst/>
                <a:latin typeface="Calibri" panose="020F0502020204030204" pitchFamily="34" charset="0"/>
              </a:rPr>
              <a:t>webinar</a:t>
            </a:r>
            <a:r>
              <a:rPr lang="nl-NL" sz="1800" b="0" i="0" dirty="0">
                <a:solidFill>
                  <a:srgbClr val="000000"/>
                </a:solidFill>
                <a:effectLst/>
                <a:latin typeface="Calibri" panose="020F0502020204030204" pitchFamily="34" charset="0"/>
              </a:rPr>
              <a:t> hiervoor aanmelden op onze website, zie link en data op sheet! </a:t>
            </a:r>
          </a:p>
        </p:txBody>
      </p:sp>
      <p:sp>
        <p:nvSpPr>
          <p:cNvPr id="4" name="Tijdelijke aanduiding voor dianummer 3"/>
          <p:cNvSpPr>
            <a:spLocks noGrp="1"/>
          </p:cNvSpPr>
          <p:nvPr>
            <p:ph type="sldNum" sz="quarter" idx="5"/>
          </p:nvPr>
        </p:nvSpPr>
        <p:spPr/>
        <p:txBody>
          <a:bodyPr/>
          <a:lstStyle/>
          <a:p>
            <a:fld id="{0EA96927-75C0-C54B-8217-D3D2C22381A8}" type="slidenum">
              <a:rPr lang="nl-NL" smtClean="0"/>
              <a:t>22</a:t>
            </a:fld>
            <a:endParaRPr lang="nl-NL"/>
          </a:p>
        </p:txBody>
      </p:sp>
    </p:spTree>
    <p:extLst>
      <p:ext uri="{BB962C8B-B14F-4D97-AF65-F5344CB8AC3E}">
        <p14:creationId xmlns:p14="http://schemas.microsoft.com/office/powerpoint/2010/main" val="35460884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b="0" i="0" dirty="0">
                <a:solidFill>
                  <a:srgbClr val="000000"/>
                </a:solidFill>
                <a:effectLst/>
                <a:latin typeface="Calibri" panose="020F0502020204030204" pitchFamily="34" charset="0"/>
              </a:rPr>
              <a:t>Dank aan kijkers. Vergeten jullie niet allemaal het evaluatieformulier in te vullen? Tot ziens! </a:t>
            </a:r>
            <a:endParaRPr lang="nl-NL" dirty="0"/>
          </a:p>
          <a:p>
            <a:endParaRPr lang="nl-NL" dirty="0"/>
          </a:p>
        </p:txBody>
      </p:sp>
      <p:sp>
        <p:nvSpPr>
          <p:cNvPr id="4" name="Tijdelijke aanduiding voor dianummer 3"/>
          <p:cNvSpPr>
            <a:spLocks noGrp="1"/>
          </p:cNvSpPr>
          <p:nvPr>
            <p:ph type="sldNum" sz="quarter" idx="5"/>
          </p:nvPr>
        </p:nvSpPr>
        <p:spPr/>
        <p:txBody>
          <a:bodyPr/>
          <a:lstStyle/>
          <a:p>
            <a:fld id="{0EA96927-75C0-C54B-8217-D3D2C22381A8}" type="slidenum">
              <a:rPr lang="nl-NL" smtClean="0"/>
              <a:t>23</a:t>
            </a:fld>
            <a:endParaRPr lang="nl-NL"/>
          </a:p>
        </p:txBody>
      </p:sp>
    </p:spTree>
    <p:extLst>
      <p:ext uri="{BB962C8B-B14F-4D97-AF65-F5344CB8AC3E}">
        <p14:creationId xmlns:p14="http://schemas.microsoft.com/office/powerpoint/2010/main" val="11912601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Welkom: voorstellen wie ik ben, gasten al even kort introduceren. Ambitie van een actief </a:t>
            </a:r>
            <a:r>
              <a:rPr lang="nl-NL" dirty="0" err="1"/>
              <a:t>webinar</a:t>
            </a:r>
            <a:r>
              <a:rPr lang="nl-NL" dirty="0"/>
              <a:t> dus uitleg oranje knop en collega’s die vragen doorspelen, niet iedereen antwoord maar dan nadien via mail. Pollvragen, twee praktijkvoorbeelden, tips en tricks van hen, aanvullend aanbod vanuit A+O en de vraag vooral ook evaluatieformulier in te vullen, maximaal een uur </a:t>
            </a:r>
          </a:p>
        </p:txBody>
      </p:sp>
      <p:sp>
        <p:nvSpPr>
          <p:cNvPr id="4" name="Tijdelijke aanduiding voor dianummer 3"/>
          <p:cNvSpPr>
            <a:spLocks noGrp="1"/>
          </p:cNvSpPr>
          <p:nvPr>
            <p:ph type="sldNum" sz="quarter" idx="5"/>
          </p:nvPr>
        </p:nvSpPr>
        <p:spPr/>
        <p:txBody>
          <a:bodyPr/>
          <a:lstStyle/>
          <a:p>
            <a:fld id="{0EA96927-75C0-C54B-8217-D3D2C22381A8}" type="slidenum">
              <a:rPr lang="nl-NL" smtClean="0"/>
              <a:t>3</a:t>
            </a:fld>
            <a:endParaRPr lang="nl-NL"/>
          </a:p>
        </p:txBody>
      </p:sp>
    </p:spTree>
    <p:extLst>
      <p:ext uri="{BB962C8B-B14F-4D97-AF65-F5344CB8AC3E}">
        <p14:creationId xmlns:p14="http://schemas.microsoft.com/office/powerpoint/2010/main" val="39353391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07000"/>
              </a:lnSpc>
              <a:spcAft>
                <a:spcPts val="800"/>
              </a:spcAft>
            </a:pPr>
            <a:r>
              <a:rPr lang="nl-NL" sz="1800" dirty="0">
                <a:effectLst/>
                <a:latin typeface="Calibri" panose="020F0502020204030204" pitchFamily="34" charset="0"/>
                <a:ea typeface="Calibri" panose="020F0502020204030204" pitchFamily="34" charset="0"/>
                <a:cs typeface="Calibri" panose="020F0502020204030204" pitchFamily="34" charset="0"/>
              </a:rPr>
              <a:t>Technologische ontwikkelingen gaan heel snel. Bij </a:t>
            </a:r>
            <a:r>
              <a:rPr lang="nl-NL" sz="1800" dirty="0" err="1">
                <a:effectLst/>
                <a:latin typeface="Calibri" panose="020F0502020204030204" pitchFamily="34" charset="0"/>
                <a:ea typeface="Calibri" panose="020F0502020204030204" pitchFamily="34" charset="0"/>
                <a:cs typeface="Calibri" panose="020F0502020204030204" pitchFamily="34" charset="0"/>
              </a:rPr>
              <a:t>Ijssel</a:t>
            </a:r>
            <a:r>
              <a:rPr lang="nl-NL" sz="1800" dirty="0">
                <a:effectLst/>
                <a:latin typeface="Calibri" panose="020F0502020204030204" pitchFamily="34" charset="0"/>
                <a:ea typeface="Calibri" panose="020F0502020204030204" pitchFamily="34" charset="0"/>
                <a:cs typeface="Calibri" panose="020F0502020204030204" pitchFamily="34" charset="0"/>
              </a:rPr>
              <a:t> Technologie helpen we klanten met continu verbeteren van processen en daarmee met het vergroten van de kwaliteit van het kapitaal van de klant; namelijk de medewerkers . Op een gegeven moment  realiseerde ik me dat we met ons eigen kapitaal heel anders omgingen dan met het kapitaal van klanten. </a:t>
            </a:r>
            <a:r>
              <a:rPr lang="nl-NL" sz="1800" dirty="0">
                <a:effectLst/>
                <a:latin typeface="Calibri" panose="020F0502020204030204" pitchFamily="34" charset="0"/>
                <a:ea typeface="Times New Roman" panose="02020603050405020304" pitchFamily="18" charset="0"/>
                <a:cs typeface="Calibri" panose="020F0502020204030204" pitchFamily="34" charset="0"/>
              </a:rPr>
              <a:t>Want ook voor onze organisatie was het belangrijk dat medewerkers zich blijven ontwikkelen op hun vakgebied. </a:t>
            </a:r>
            <a:endParaRPr lang="nl-NL"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nl-NL" sz="1800" dirty="0">
                <a:effectLst/>
                <a:latin typeface="Calibri" panose="020F0502020204030204" pitchFamily="34" charset="0"/>
                <a:ea typeface="Calibri" panose="020F0502020204030204" pitchFamily="34" charset="0"/>
                <a:cs typeface="Calibri" panose="020F0502020204030204" pitchFamily="34" charset="0"/>
              </a:rPr>
              <a:t>We wisten dus wat goed was voor de klanten, maar zelf bleven we in onze eigen bubbel zitten. Dat moest anders. Je wil immers dat je medewerkers het in het aankomende jaar beter gaan doen dan dat ze het in het voorgaande jaar hebben gedaan.</a:t>
            </a:r>
            <a:endParaRPr lang="nl-NL"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nl-NL" sz="1800" dirty="0">
                <a:effectLst/>
                <a:latin typeface="Calibri" panose="020F0502020204030204" pitchFamily="34" charset="0"/>
                <a:ea typeface="Times New Roman" panose="02020603050405020304" pitchFamily="18" charset="0"/>
                <a:cs typeface="Calibri" panose="020F0502020204030204" pitchFamily="34" charset="0"/>
              </a:rPr>
              <a:t>We keken vooral naar wat er in het afgelopen jaar goed of fout was gegaan, legden dat vast in een document, handtekening eronder en klaar.</a:t>
            </a:r>
            <a:endParaRPr lang="nl-NL" sz="1800" dirty="0">
              <a:effectLst/>
              <a:latin typeface="Calibri" panose="020F0502020204030204" pitchFamily="34" charset="0"/>
              <a:ea typeface="Calibri" panose="020F0502020204030204" pitchFamily="34" charset="0"/>
              <a:cs typeface="Arial" panose="020B0604020202020204" pitchFamily="34" charset="0"/>
            </a:endParaRPr>
          </a:p>
          <a:p>
            <a:endParaRPr lang="nl-NL" dirty="0"/>
          </a:p>
        </p:txBody>
      </p:sp>
      <p:sp>
        <p:nvSpPr>
          <p:cNvPr id="4" name="Tijdelijke aanduiding voor dianummer 3"/>
          <p:cNvSpPr>
            <a:spLocks noGrp="1"/>
          </p:cNvSpPr>
          <p:nvPr>
            <p:ph type="sldNum" sz="quarter" idx="5"/>
          </p:nvPr>
        </p:nvSpPr>
        <p:spPr/>
        <p:txBody>
          <a:bodyPr/>
          <a:lstStyle/>
          <a:p>
            <a:fld id="{0EA96927-75C0-C54B-8217-D3D2C22381A8}" type="slidenum">
              <a:rPr lang="nl-NL" smtClean="0"/>
              <a:t>4</a:t>
            </a:fld>
            <a:endParaRPr lang="nl-NL"/>
          </a:p>
        </p:txBody>
      </p:sp>
    </p:spTree>
    <p:extLst>
      <p:ext uri="{BB962C8B-B14F-4D97-AF65-F5344CB8AC3E}">
        <p14:creationId xmlns:p14="http://schemas.microsoft.com/office/powerpoint/2010/main" val="35475574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a:effectLst/>
                <a:latin typeface="Calibri" panose="020F0502020204030204" pitchFamily="34" charset="0"/>
                <a:ea typeface="Calibri" panose="020F0502020204030204" pitchFamily="34" charset="0"/>
                <a:cs typeface="Calibri" panose="020F0502020204030204" pitchFamily="34" charset="0"/>
              </a:rPr>
              <a:t>We zijn toen eerst aan de slag gegaan met een intern onderzoek onder medewerkers.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nl-NL" sz="1800" dirty="0">
                <a:effectLst/>
                <a:latin typeface="Calibri" panose="020F0502020204030204" pitchFamily="34" charset="0"/>
                <a:ea typeface="Calibri" panose="020F0502020204030204" pitchFamily="34" charset="0"/>
                <a:cs typeface="Calibri" panose="020F0502020204030204" pitchFamily="34" charset="0"/>
              </a:rPr>
              <a:t>Tijdens dit onderzoek hebben we iedere locatie bezocht en de medewerkers meegenomen in een soort workshop. Het doel van deze workshop was om er achter te komen wat de medewerkers nodig hadden om zelf een stap te zetten in hun ontwikkeling. </a:t>
            </a:r>
            <a:endParaRPr lang="nl-NL"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nl-NL" sz="1800" dirty="0">
                <a:effectLst/>
                <a:latin typeface="Calibri" panose="020F0502020204030204" pitchFamily="34" charset="0"/>
                <a:ea typeface="Calibri" panose="020F0502020204030204" pitchFamily="34" charset="0"/>
                <a:cs typeface="Calibri" panose="020F0502020204030204" pitchFamily="34" charset="0"/>
              </a:rPr>
              <a:t>Er werden een vijftal vragen gesteld aan de groep zoals;</a:t>
            </a:r>
            <a:endParaRPr lang="nl-NL"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nl-NL" sz="1800" dirty="0">
                <a:effectLst/>
                <a:latin typeface="Calibri" panose="020F0502020204030204" pitchFamily="34" charset="0"/>
                <a:ea typeface="Calibri" panose="020F0502020204030204" pitchFamily="34" charset="0"/>
                <a:cs typeface="Calibri" panose="020F0502020204030204" pitchFamily="34" charset="0"/>
              </a:rPr>
              <a:t>Wat weerhoudt jou ervan om te werken aan je persoonlijke ontwikkeling?</a:t>
            </a:r>
            <a:endParaRPr lang="nl-NL"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nl-NL" sz="1800" dirty="0">
                <a:effectLst/>
                <a:latin typeface="Calibri" panose="020F0502020204030204" pitchFamily="34" charset="0"/>
                <a:ea typeface="Calibri" panose="020F0502020204030204" pitchFamily="34" charset="0"/>
                <a:cs typeface="Calibri" panose="020F0502020204030204" pitchFamily="34" charset="0"/>
              </a:rPr>
              <a:t>Wat heb jij nodig om de stap te zetten naar </a:t>
            </a:r>
            <a:r>
              <a:rPr lang="nl-NL" sz="1800" dirty="0" err="1">
                <a:effectLst/>
                <a:latin typeface="Calibri" panose="020F0502020204030204" pitchFamily="34" charset="0"/>
                <a:ea typeface="Calibri" panose="020F0502020204030204" pitchFamily="34" charset="0"/>
                <a:cs typeface="Calibri" panose="020F0502020204030204" pitchFamily="34" charset="0"/>
              </a:rPr>
              <a:t>pro-actief</a:t>
            </a:r>
            <a:r>
              <a:rPr lang="nl-NL" sz="1800" dirty="0">
                <a:effectLst/>
                <a:latin typeface="Calibri" panose="020F0502020204030204" pitchFamily="34" charset="0"/>
                <a:ea typeface="Calibri" panose="020F0502020204030204" pitchFamily="34" charset="0"/>
                <a:cs typeface="Calibri" panose="020F0502020204030204" pitchFamily="34" charset="0"/>
              </a:rPr>
              <a:t> </a:t>
            </a:r>
            <a:r>
              <a:rPr lang="nl-NL" sz="1800" dirty="0" err="1">
                <a:effectLst/>
                <a:latin typeface="Calibri" panose="020F0502020204030204" pitchFamily="34" charset="0"/>
                <a:ea typeface="Calibri" panose="020F0502020204030204" pitchFamily="34" charset="0"/>
                <a:cs typeface="Calibri" panose="020F0502020204030204" pitchFamily="34" charset="0"/>
              </a:rPr>
              <a:t>onwikkelen</a:t>
            </a:r>
            <a:r>
              <a:rPr lang="nl-NL" sz="1800" dirty="0">
                <a:effectLst/>
                <a:latin typeface="Calibri" panose="020F0502020204030204" pitchFamily="34" charset="0"/>
                <a:ea typeface="Calibri" panose="020F0502020204030204" pitchFamily="34" charset="0"/>
                <a:cs typeface="Calibri" panose="020F0502020204030204" pitchFamily="34" charset="0"/>
              </a:rPr>
              <a:t>?</a:t>
            </a:r>
            <a:endParaRPr lang="nl-NL"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nl-NL" sz="1800" dirty="0">
                <a:effectLst/>
                <a:latin typeface="Calibri" panose="020F0502020204030204" pitchFamily="34" charset="0"/>
                <a:ea typeface="Calibri" panose="020F0502020204030204" pitchFamily="34" charset="0"/>
                <a:cs typeface="Calibri" panose="020F0502020204030204" pitchFamily="34" charset="0"/>
              </a:rPr>
              <a:t>Wat heb je nodig van je leidinggevende om deze stap te zetten?</a:t>
            </a:r>
            <a:endParaRPr lang="nl-NL"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nl-NL" sz="1800" dirty="0">
                <a:effectLst/>
                <a:latin typeface="Calibri" panose="020F0502020204030204" pitchFamily="34" charset="0"/>
                <a:ea typeface="Calibri" panose="020F0502020204030204" pitchFamily="34" charset="0"/>
                <a:cs typeface="Calibri" panose="020F0502020204030204" pitchFamily="34" charset="0"/>
              </a:rPr>
              <a:t>Wat heb je nodig van de organisatie om deze stap te zetten?</a:t>
            </a:r>
            <a:endParaRPr lang="nl-NL"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nl-NL" sz="1800" dirty="0">
                <a:effectLst/>
                <a:latin typeface="Calibri" panose="020F0502020204030204" pitchFamily="34" charset="0"/>
                <a:ea typeface="Calibri" panose="020F0502020204030204" pitchFamily="34" charset="0"/>
                <a:cs typeface="Calibri" panose="020F0502020204030204" pitchFamily="34" charset="0"/>
              </a:rPr>
              <a:t> </a:t>
            </a:r>
            <a:endParaRPr lang="nl-NL"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nl-NL" sz="1800" dirty="0">
                <a:effectLst/>
                <a:latin typeface="Calibri" panose="020F0502020204030204" pitchFamily="34" charset="0"/>
                <a:ea typeface="Calibri" panose="020F0502020204030204" pitchFamily="34" charset="0"/>
                <a:cs typeface="Calibri" panose="020F0502020204030204" pitchFamily="34" charset="0"/>
              </a:rPr>
              <a:t>Vervolgens werd aan de </a:t>
            </a:r>
            <a:r>
              <a:rPr lang="nl-NL" sz="1800" dirty="0" err="1">
                <a:effectLst/>
                <a:latin typeface="Calibri" panose="020F0502020204030204" pitchFamily="34" charset="0"/>
                <a:ea typeface="Calibri" panose="020F0502020204030204" pitchFamily="34" charset="0"/>
                <a:cs typeface="Calibri" panose="020F0502020204030204" pitchFamily="34" charset="0"/>
              </a:rPr>
              <a:t>de</a:t>
            </a:r>
            <a:r>
              <a:rPr lang="nl-NL" sz="1800" dirty="0">
                <a:effectLst/>
                <a:latin typeface="Calibri" panose="020F0502020204030204" pitchFamily="34" charset="0"/>
                <a:ea typeface="Calibri" panose="020F0502020204030204" pitchFamily="34" charset="0"/>
                <a:cs typeface="Calibri" panose="020F0502020204030204" pitchFamily="34" charset="0"/>
              </a:rPr>
              <a:t> medewerkers bij iedere stelling gevraagd op een post-it op te schrijven wat ze nodig hadden en deze post-it op te plakken op de bij de vraag horende flipover.</a:t>
            </a:r>
            <a:endParaRPr lang="nl-NL" sz="1800" dirty="0">
              <a:effectLst/>
              <a:latin typeface="Calibri" panose="020F0502020204030204" pitchFamily="34" charset="0"/>
              <a:ea typeface="Calibri" panose="020F0502020204030204" pitchFamily="34" charset="0"/>
              <a:cs typeface="Arial" panose="020B0604020202020204" pitchFamily="34" charset="0"/>
            </a:endParaRPr>
          </a:p>
          <a:p>
            <a:endParaRPr lang="nl-NL" dirty="0"/>
          </a:p>
        </p:txBody>
      </p:sp>
      <p:sp>
        <p:nvSpPr>
          <p:cNvPr id="4" name="Tijdelijke aanduiding voor dianummer 3"/>
          <p:cNvSpPr>
            <a:spLocks noGrp="1"/>
          </p:cNvSpPr>
          <p:nvPr>
            <p:ph type="sldNum" sz="quarter" idx="5"/>
          </p:nvPr>
        </p:nvSpPr>
        <p:spPr/>
        <p:txBody>
          <a:bodyPr/>
          <a:lstStyle/>
          <a:p>
            <a:fld id="{0EA96927-75C0-C54B-8217-D3D2C22381A8}" type="slidenum">
              <a:rPr lang="nl-NL" smtClean="0"/>
              <a:t>5</a:t>
            </a:fld>
            <a:endParaRPr lang="nl-NL"/>
          </a:p>
        </p:txBody>
      </p:sp>
    </p:spTree>
    <p:extLst>
      <p:ext uri="{BB962C8B-B14F-4D97-AF65-F5344CB8AC3E}">
        <p14:creationId xmlns:p14="http://schemas.microsoft.com/office/powerpoint/2010/main" val="36907933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a:effectLst/>
                <a:latin typeface="Calibri" panose="020F0502020204030204" pitchFamily="34" charset="0"/>
                <a:ea typeface="Calibri" panose="020F0502020204030204" pitchFamily="34" charset="0"/>
                <a:cs typeface="Calibri" panose="020F0502020204030204" pitchFamily="34" charset="0"/>
              </a:rPr>
              <a:t>Na deze exercitie volgde een discussieronde waarin een aantal van deze post-its toegelicht werden. We zagen dat ‘aandacht van de leidinggevende’ met stip op nummer 1 stond, kort gevolgd door ‘duidelijkheid wat er van me verwacht wordt’.</a:t>
            </a:r>
            <a:endParaRPr lang="nl-NL" sz="1800" dirty="0">
              <a:effectLst/>
              <a:latin typeface="Calibri" panose="020F0502020204030204" pitchFamily="34" charset="0"/>
              <a:ea typeface="Calibri" panose="020F0502020204030204" pitchFamily="34" charset="0"/>
              <a:cs typeface="Arial" panose="020B0604020202020204" pitchFamily="34" charset="0"/>
            </a:endParaRPr>
          </a:p>
          <a:p>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a:effectLst/>
                <a:latin typeface="Calibri" panose="020F0502020204030204" pitchFamily="34" charset="0"/>
                <a:ea typeface="Calibri" panose="020F0502020204030204" pitchFamily="34" charset="0"/>
                <a:cs typeface="Calibri" panose="020F0502020204030204" pitchFamily="34" charset="0"/>
              </a:rPr>
              <a:t>In die tijd hadden we net, met subsidie van A+O, een nieuwe visie ontwikkeld over hoe om te gaan met de duurzame inzetbaarheid van de medewerkers. Dit heeft geresulteerd in een routekaart die we de “Routekaart Duurzaam Actief” hebben genoemd, met als lijfspreuk, “fit voor de situatie waar je in zit”. Deze routekaart ligt aan de basis van de manier waarop we, vanaf dat moment, om wilden gaan met het beoordelen van onze medewerkers. </a:t>
            </a:r>
            <a:endParaRPr lang="nl-NL" sz="1800" dirty="0">
              <a:effectLst/>
              <a:latin typeface="Calibri" panose="020F0502020204030204" pitchFamily="34" charset="0"/>
              <a:ea typeface="Calibri" panose="020F0502020204030204" pitchFamily="34" charset="0"/>
              <a:cs typeface="Arial" panose="020B0604020202020204" pitchFamily="34" charset="0"/>
            </a:endParaRPr>
          </a:p>
          <a:p>
            <a:endParaRPr lang="nl-NL" dirty="0"/>
          </a:p>
        </p:txBody>
      </p:sp>
      <p:sp>
        <p:nvSpPr>
          <p:cNvPr id="4" name="Tijdelijke aanduiding voor dianummer 3"/>
          <p:cNvSpPr>
            <a:spLocks noGrp="1"/>
          </p:cNvSpPr>
          <p:nvPr>
            <p:ph type="sldNum" sz="quarter" idx="5"/>
          </p:nvPr>
        </p:nvSpPr>
        <p:spPr/>
        <p:txBody>
          <a:bodyPr/>
          <a:lstStyle/>
          <a:p>
            <a:fld id="{0EA96927-75C0-C54B-8217-D3D2C22381A8}" type="slidenum">
              <a:rPr lang="nl-NL" smtClean="0"/>
              <a:t>6</a:t>
            </a:fld>
            <a:endParaRPr lang="nl-NL"/>
          </a:p>
        </p:txBody>
      </p:sp>
    </p:spTree>
    <p:extLst>
      <p:ext uri="{BB962C8B-B14F-4D97-AF65-F5344CB8AC3E}">
        <p14:creationId xmlns:p14="http://schemas.microsoft.com/office/powerpoint/2010/main" val="6634120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07000"/>
              </a:lnSpc>
              <a:spcAft>
                <a:spcPts val="800"/>
              </a:spcAft>
            </a:pPr>
            <a:r>
              <a:rPr lang="nl-NL" sz="1800" dirty="0">
                <a:effectLst/>
                <a:latin typeface="Calibri" panose="020F0502020204030204" pitchFamily="34" charset="0"/>
                <a:ea typeface="Calibri" panose="020F0502020204030204" pitchFamily="34" charset="0"/>
                <a:cs typeface="Calibri" panose="020F0502020204030204" pitchFamily="34" charset="0"/>
              </a:rPr>
              <a:t>Deze routekaart bestaat uit een 4-tal belangrijk onderwerpen die we terug wilden laten komen tijdens het ontwikkelgesprek. In willekeurige volgorde:</a:t>
            </a:r>
            <a:endParaRPr lang="nl-NL"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nl-NL" sz="1800" dirty="0">
                <a:effectLst/>
                <a:latin typeface="Calibri" panose="020F0502020204030204" pitchFamily="34" charset="0"/>
                <a:ea typeface="Calibri" panose="020F0502020204030204" pitchFamily="34" charset="0"/>
                <a:cs typeface="Calibri" panose="020F0502020204030204" pitchFamily="34" charset="0"/>
              </a:rPr>
              <a:t>Werkplezier &amp; Betrokkenheid </a:t>
            </a:r>
            <a:endParaRPr lang="nl-NL"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nl-NL" sz="1800" dirty="0">
                <a:effectLst/>
                <a:latin typeface="Calibri" panose="020F0502020204030204" pitchFamily="34" charset="0"/>
                <a:ea typeface="Calibri" panose="020F0502020204030204" pitchFamily="34" charset="0"/>
                <a:cs typeface="Calibri" panose="020F0502020204030204" pitchFamily="34" charset="0"/>
              </a:rPr>
              <a:t>Werk-Privé balans</a:t>
            </a:r>
            <a:endParaRPr lang="nl-NL"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nl-NL" sz="1800" dirty="0">
                <a:effectLst/>
                <a:latin typeface="Calibri" panose="020F0502020204030204" pitchFamily="34" charset="0"/>
                <a:ea typeface="Calibri" panose="020F0502020204030204" pitchFamily="34" charset="0"/>
                <a:cs typeface="Calibri" panose="020F0502020204030204" pitchFamily="34" charset="0"/>
              </a:rPr>
              <a:t>Gezondheid &amp; Vitaliteit</a:t>
            </a:r>
            <a:endParaRPr lang="nl-NL"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nl-NL" sz="1800" dirty="0">
                <a:effectLst/>
                <a:latin typeface="Calibri" panose="020F0502020204030204" pitchFamily="34" charset="0"/>
                <a:ea typeface="Calibri" panose="020F0502020204030204" pitchFamily="34" charset="0"/>
                <a:cs typeface="Calibri" panose="020F0502020204030204" pitchFamily="34" charset="0"/>
              </a:rPr>
              <a:t>Kennis &amp; Vaardigheden</a:t>
            </a:r>
            <a:endParaRPr lang="nl-NL"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nl-NL" sz="1800" dirty="0">
                <a:effectLst/>
                <a:latin typeface="Calibri" panose="020F0502020204030204" pitchFamily="34" charset="0"/>
                <a:ea typeface="Calibri" panose="020F0502020204030204" pitchFamily="34" charset="0"/>
                <a:cs typeface="Calibri" panose="020F0502020204030204" pitchFamily="34" charset="0"/>
              </a:rPr>
              <a:t>Deze onderwerpen zijn ondergebracht in een digitale PDF en een boekje waarbij er bij ieder onderwerp vragen en tips vermeld staan die een leidinggevende kunnen helpen het gesprek op gang te houden en de juiste vragen te stellen. </a:t>
            </a:r>
            <a:endParaRPr lang="nl-NL"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nl-NL" sz="1800" dirty="0">
                <a:effectLst/>
                <a:latin typeface="Calibri" panose="020F0502020204030204" pitchFamily="34" charset="0"/>
                <a:ea typeface="Calibri" panose="020F0502020204030204" pitchFamily="34" charset="0"/>
                <a:cs typeface="Calibri" panose="020F0502020204030204" pitchFamily="34" charset="0"/>
              </a:rPr>
              <a:t>Omdat leidinggevenden het toch prettig vinden om iets op te schrijven hebben we destijds een document ontwikkeld wat eigenlijk niet meer is dan twee A-4tjes. Het eerste kantje is bedoeld om de huidige situatie in kaart te brengen en het tweede kantje om het bereiken van de gewenste situatie in een plan te gieten. Hierbij blijft de context waarin de medewerker werkt en gewerkt heeft erg belangrijk. </a:t>
            </a:r>
            <a:endParaRPr lang="nl-NL" sz="1800" dirty="0">
              <a:effectLst/>
              <a:latin typeface="Calibri" panose="020F0502020204030204" pitchFamily="34" charset="0"/>
              <a:ea typeface="Calibri" panose="020F0502020204030204" pitchFamily="34" charset="0"/>
              <a:cs typeface="Arial" panose="020B0604020202020204" pitchFamily="34" charset="0"/>
            </a:endParaRPr>
          </a:p>
          <a:p>
            <a:endParaRPr lang="nl-NL" dirty="0"/>
          </a:p>
        </p:txBody>
      </p:sp>
      <p:sp>
        <p:nvSpPr>
          <p:cNvPr id="4" name="Tijdelijke aanduiding voor dianummer 3"/>
          <p:cNvSpPr>
            <a:spLocks noGrp="1"/>
          </p:cNvSpPr>
          <p:nvPr>
            <p:ph type="sldNum" sz="quarter" idx="5"/>
          </p:nvPr>
        </p:nvSpPr>
        <p:spPr/>
        <p:txBody>
          <a:bodyPr/>
          <a:lstStyle/>
          <a:p>
            <a:fld id="{0EA96927-75C0-C54B-8217-D3D2C22381A8}" type="slidenum">
              <a:rPr lang="nl-NL" smtClean="0"/>
              <a:t>7</a:t>
            </a:fld>
            <a:endParaRPr lang="nl-NL"/>
          </a:p>
        </p:txBody>
      </p:sp>
    </p:spTree>
    <p:extLst>
      <p:ext uri="{BB962C8B-B14F-4D97-AF65-F5344CB8AC3E}">
        <p14:creationId xmlns:p14="http://schemas.microsoft.com/office/powerpoint/2010/main" val="22933016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07000"/>
              </a:lnSpc>
              <a:spcAft>
                <a:spcPts val="800"/>
              </a:spcAft>
            </a:pPr>
            <a:r>
              <a:rPr lang="nl-NL" sz="1800" dirty="0">
                <a:effectLst/>
                <a:latin typeface="Calibri" panose="020F0502020204030204" pitchFamily="34" charset="0"/>
                <a:ea typeface="Calibri" panose="020F0502020204030204" pitchFamily="34" charset="0"/>
                <a:cs typeface="Calibri" panose="020F0502020204030204" pitchFamily="34" charset="0"/>
              </a:rPr>
              <a:t>Tijdens het uitwerken van de nieuwe visie op beoordelen en belonen heb ik gebruik gemaakt van een aantal termen uit de coaching, namelijk;</a:t>
            </a:r>
            <a:endParaRPr lang="nl-NL"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nl-NL" sz="1800" dirty="0">
                <a:effectLst/>
                <a:latin typeface="Calibri" panose="020F0502020204030204" pitchFamily="34" charset="0"/>
                <a:ea typeface="Calibri" panose="020F0502020204030204" pitchFamily="34" charset="0"/>
                <a:cs typeface="Calibri" panose="020F0502020204030204" pitchFamily="34" charset="0"/>
              </a:rPr>
              <a:t>De context – hoe ziet/zag de context van degene er uit die je wil ‘beoordelen’;</a:t>
            </a:r>
            <a:endParaRPr lang="nl-NL"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nl-NL" sz="1800" dirty="0">
                <a:effectLst/>
                <a:latin typeface="Calibri" panose="020F0502020204030204" pitchFamily="34" charset="0"/>
                <a:ea typeface="Calibri" panose="020F0502020204030204" pitchFamily="34" charset="0"/>
                <a:cs typeface="Calibri" panose="020F0502020204030204" pitchFamily="34" charset="0"/>
              </a:rPr>
              <a:t>De huidige situatie – hoe heeft degene gepresteerd in die context en welke invloeden speelden hierin mee;</a:t>
            </a:r>
            <a:endParaRPr lang="nl-NL"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nl-NL" sz="1800" dirty="0">
                <a:effectLst/>
                <a:latin typeface="Calibri" panose="020F0502020204030204" pitchFamily="34" charset="0"/>
                <a:ea typeface="Calibri" panose="020F0502020204030204" pitchFamily="34" charset="0"/>
                <a:cs typeface="Calibri" panose="020F0502020204030204" pitchFamily="34" charset="0"/>
              </a:rPr>
              <a:t>De gewenste situatie – hoe zou je willen dat diegene de aankomende periode gaat presteren in die context en wat is er voor nodig om dit te bewerkstelligen. </a:t>
            </a:r>
            <a:endParaRPr lang="nl-NL"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nl-NL" sz="1800" dirty="0">
                <a:effectLst/>
                <a:latin typeface="Calibri" panose="020F0502020204030204" pitchFamily="34" charset="0"/>
                <a:ea typeface="Calibri" panose="020F0502020204030204" pitchFamily="34" charset="0"/>
                <a:cs typeface="Calibri" panose="020F0502020204030204" pitchFamily="34" charset="0"/>
              </a:rPr>
              <a:t> </a:t>
            </a:r>
            <a:endParaRPr lang="nl-NL"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nl-NL" sz="1800" dirty="0">
                <a:effectLst/>
                <a:latin typeface="Calibri" panose="020F0502020204030204" pitchFamily="34" charset="0"/>
                <a:ea typeface="Calibri" panose="020F0502020204030204" pitchFamily="34" charset="0"/>
                <a:cs typeface="Calibri" panose="020F0502020204030204" pitchFamily="34" charset="0"/>
              </a:rPr>
              <a:t>Deze zienswijze draagt bij aan het uiteindelijke doel van het nieuwe beoordelen; </a:t>
            </a:r>
            <a:endParaRPr lang="nl-NL"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nl-NL" sz="1800" b="1" i="1" dirty="0">
                <a:effectLst/>
                <a:latin typeface="Calibri" panose="020F0502020204030204" pitchFamily="34" charset="0"/>
                <a:ea typeface="Calibri" panose="020F0502020204030204" pitchFamily="34" charset="0"/>
                <a:cs typeface="Calibri" panose="020F0502020204030204" pitchFamily="34" charset="0"/>
              </a:rPr>
              <a:t>Het continue verbeteren van de medewerkers van je organisatie.</a:t>
            </a:r>
            <a:endParaRPr lang="nl-NL"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nl-NL" sz="1800" dirty="0">
                <a:effectLst/>
                <a:latin typeface="Calibri" panose="020F0502020204030204" pitchFamily="34" charset="0"/>
                <a:ea typeface="Calibri" panose="020F0502020204030204" pitchFamily="34" charset="0"/>
                <a:cs typeface="Calibri" panose="020F0502020204030204" pitchFamily="34" charset="0"/>
              </a:rPr>
              <a:t> Wat hebben we gedaan en wat was daarbij belangrijk;</a:t>
            </a:r>
            <a:endParaRPr lang="nl-NL"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nl-NL" sz="1800" dirty="0">
                <a:effectLst/>
                <a:latin typeface="Calibri" panose="020F0502020204030204" pitchFamily="34" charset="0"/>
                <a:ea typeface="Calibri" panose="020F0502020204030204" pitchFamily="34" charset="0"/>
                <a:cs typeface="Calibri" panose="020F0502020204030204" pitchFamily="34" charset="0"/>
              </a:rPr>
              <a:t>Voordat de nieuwe manier van beoordelen geïntroduceerd werd, werden de beoordelingsgesprekken op een vrij traditionele wijze uitgevoerd. Voor leidinggevenden voelde dit wel als een belasting. We wilden het in de nieuwe situatie dan ook leuker en effectiever maken voor de leidinggevenden, zij moeten het immers gaan uitvoeren.</a:t>
            </a:r>
            <a:endParaRPr lang="nl-NL" sz="1800" dirty="0">
              <a:effectLst/>
              <a:latin typeface="Calibri" panose="020F0502020204030204" pitchFamily="34" charset="0"/>
              <a:ea typeface="Calibri" panose="020F0502020204030204" pitchFamily="34" charset="0"/>
              <a:cs typeface="Arial" panose="020B0604020202020204" pitchFamily="34" charset="0"/>
            </a:endParaRPr>
          </a:p>
          <a:p>
            <a:endParaRPr lang="nl-NL" dirty="0"/>
          </a:p>
        </p:txBody>
      </p:sp>
      <p:sp>
        <p:nvSpPr>
          <p:cNvPr id="4" name="Tijdelijke aanduiding voor dianummer 3"/>
          <p:cNvSpPr>
            <a:spLocks noGrp="1"/>
          </p:cNvSpPr>
          <p:nvPr>
            <p:ph type="sldNum" sz="quarter" idx="5"/>
          </p:nvPr>
        </p:nvSpPr>
        <p:spPr/>
        <p:txBody>
          <a:bodyPr/>
          <a:lstStyle/>
          <a:p>
            <a:fld id="{0EA96927-75C0-C54B-8217-D3D2C22381A8}" type="slidenum">
              <a:rPr lang="nl-NL" smtClean="0"/>
              <a:t>8</a:t>
            </a:fld>
            <a:endParaRPr lang="nl-NL"/>
          </a:p>
        </p:txBody>
      </p:sp>
    </p:spTree>
    <p:extLst>
      <p:ext uri="{BB962C8B-B14F-4D97-AF65-F5344CB8AC3E}">
        <p14:creationId xmlns:p14="http://schemas.microsoft.com/office/powerpoint/2010/main" val="28343149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07000"/>
              </a:lnSpc>
              <a:spcAft>
                <a:spcPts val="800"/>
              </a:spcAft>
            </a:pPr>
            <a:r>
              <a:rPr lang="nl-NL" sz="1800" dirty="0">
                <a:effectLst/>
                <a:latin typeface="Calibri" panose="020F0502020204030204" pitchFamily="34" charset="0"/>
                <a:ea typeface="Calibri" panose="020F0502020204030204" pitchFamily="34" charset="0"/>
                <a:cs typeface="Calibri" panose="020F0502020204030204" pitchFamily="34" charset="0"/>
              </a:rPr>
              <a:t>Allereerst hebben we uitgewerkt wat we in ons hoofd hadden en hoe we dachten wat de meest prettige manier zou zijn. Het moest een ‘gewoon’ gesprek worden. Een gesprek waarbij de leidinggevende op een vrijwillige manier ‘gedwongen’ werd om met de medewerker te praten. Een ontwikkelgesprek, . . . dat erop gericht is om het in het aankomend jaar beter te doen dan in het jaar er voor. Het eerste waar we afscheid van hebben genomen is het traditionele beoordelingsformulier. Leidinggevenden werden door dit formulier niet uitgedaagd om door te vragen op relevante thema’s.  In het verleden werden door sommige leidinggevenden de beoordelingsformulieren vooraf ingevuld. Uiteraard met de beste bedoelingen. Zo kon de medewerker tekenen en weer snel aan het werk. Echte aandacht ontbrak en met dat gevoel gingen de medewerkers dan ook weer aan het werk.</a:t>
            </a:r>
            <a:endParaRPr lang="nl-NL"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nl-NL" sz="1800" dirty="0">
                <a:effectLst/>
                <a:latin typeface="Calibri" panose="020F0502020204030204" pitchFamily="34" charset="0"/>
                <a:ea typeface="Calibri" panose="020F0502020204030204" pitchFamily="34" charset="0"/>
                <a:cs typeface="Calibri" panose="020F0502020204030204" pitchFamily="34" charset="0"/>
              </a:rPr>
              <a:t> </a:t>
            </a:r>
            <a:endParaRPr lang="nl-NL" sz="1800" dirty="0">
              <a:effectLst/>
              <a:latin typeface="Calibri" panose="020F0502020204030204" pitchFamily="34" charset="0"/>
              <a:ea typeface="Calibri" panose="020F0502020204030204" pitchFamily="34" charset="0"/>
              <a:cs typeface="Arial" panose="020B0604020202020204" pitchFamily="34" charset="0"/>
            </a:endParaRPr>
          </a:p>
          <a:p>
            <a:r>
              <a:rPr lang="nl-NL" sz="1800" dirty="0">
                <a:effectLst/>
                <a:latin typeface="Calibri" panose="020F0502020204030204" pitchFamily="34" charset="0"/>
                <a:ea typeface="Calibri" panose="020F0502020204030204" pitchFamily="34" charset="0"/>
              </a:rPr>
              <a:t>Om de leidinggevenden te helpen deze aandacht op een natuurlijke manier te kunnen geven hebben we de routekaart, zoals eerder benoemd, als uitgangspunt genomen. Dit hebben we gedaan omdat deze manier van gesprekken voeren ook nieuw was voor de leidinggevenden en we van mening waren dat ze een structuur nodig hadden die ze zou helpen het gesprek te voeren. Een praatplaatje, een hulpmiddel die ze zouden kunnen gebruiken om het gesprek op gang te houden</a:t>
            </a:r>
          </a:p>
          <a:p>
            <a:endParaRPr lang="nl-NL" sz="1800" dirty="0">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a:effectLst/>
                <a:latin typeface="Calibri" panose="020F0502020204030204" pitchFamily="34" charset="0"/>
                <a:ea typeface="Calibri" panose="020F0502020204030204" pitchFamily="34" charset="0"/>
                <a:cs typeface="Calibri" panose="020F0502020204030204" pitchFamily="34" charset="0"/>
              </a:rPr>
              <a:t>Terug naar het gesprek: één van de meest gestelde vragen tijdens een beoordelingsgesprek is, . . . Inderdaad, “krijg ik meer salaris”? Zoals jullie wellicht in het </a:t>
            </a:r>
            <a:r>
              <a:rPr lang="nl-NL" sz="1800" dirty="0" err="1">
                <a:effectLst/>
                <a:latin typeface="Calibri" panose="020F0502020204030204" pitchFamily="34" charset="0"/>
                <a:ea typeface="Calibri" panose="020F0502020204030204" pitchFamily="34" charset="0"/>
                <a:cs typeface="Calibri" panose="020F0502020204030204" pitchFamily="34" charset="0"/>
              </a:rPr>
              <a:t>webinar</a:t>
            </a:r>
            <a:r>
              <a:rPr lang="nl-NL" sz="1800" dirty="0">
                <a:effectLst/>
                <a:latin typeface="Calibri" panose="020F0502020204030204" pitchFamily="34" charset="0"/>
                <a:ea typeface="Calibri" panose="020F0502020204030204" pitchFamily="34" charset="0"/>
                <a:cs typeface="Calibri" panose="020F0502020204030204" pitchFamily="34" charset="0"/>
              </a:rPr>
              <a:t> van Kilian </a:t>
            </a:r>
            <a:r>
              <a:rPr lang="nl-NL" sz="1800" dirty="0" err="1">
                <a:effectLst/>
                <a:latin typeface="Calibri" panose="020F0502020204030204" pitchFamily="34" charset="0"/>
                <a:ea typeface="Calibri" panose="020F0502020204030204" pitchFamily="34" charset="0"/>
                <a:cs typeface="Calibri" panose="020F0502020204030204" pitchFamily="34" charset="0"/>
              </a:rPr>
              <a:t>Wawoe</a:t>
            </a:r>
            <a:r>
              <a:rPr lang="nl-NL" sz="1800" dirty="0">
                <a:effectLst/>
                <a:latin typeface="Calibri" panose="020F0502020204030204" pitchFamily="34" charset="0"/>
                <a:ea typeface="Calibri" panose="020F0502020204030204" pitchFamily="34" charset="0"/>
                <a:cs typeface="Calibri" panose="020F0502020204030204" pitchFamily="34" charset="0"/>
              </a:rPr>
              <a:t> hebben  gezien is geld niet het belangrijkst om prestaties te verhogen, echter, voor een deel van uw mensen is het wél ontzettend belangrijk en is een salarisverhoging het verschil tussen wel of niet op vakantie kunnen. Wel of niet het extraatje kunnen kopen voor de kinderen. Het was voor ons dus weldegelijk belangrijk om het hier over te hebben, echter, niet tijdens het ontwikkelgesprek. Dat leidt alleen maar af.</a:t>
            </a:r>
            <a:endParaRPr lang="nl-NL" sz="1800" dirty="0">
              <a:effectLst/>
              <a:latin typeface="Calibri" panose="020F0502020204030204" pitchFamily="34" charset="0"/>
              <a:ea typeface="Calibri" panose="020F0502020204030204" pitchFamily="34" charset="0"/>
              <a:cs typeface="Arial" panose="020B0604020202020204" pitchFamily="34" charset="0"/>
            </a:endParaRPr>
          </a:p>
          <a:p>
            <a:endParaRPr lang="nl-NL" dirty="0"/>
          </a:p>
        </p:txBody>
      </p:sp>
      <p:sp>
        <p:nvSpPr>
          <p:cNvPr id="4" name="Tijdelijke aanduiding voor dianummer 3"/>
          <p:cNvSpPr>
            <a:spLocks noGrp="1"/>
          </p:cNvSpPr>
          <p:nvPr>
            <p:ph type="sldNum" sz="quarter" idx="5"/>
          </p:nvPr>
        </p:nvSpPr>
        <p:spPr/>
        <p:txBody>
          <a:bodyPr/>
          <a:lstStyle/>
          <a:p>
            <a:fld id="{0EA96927-75C0-C54B-8217-D3D2C22381A8}" type="slidenum">
              <a:rPr lang="nl-NL" smtClean="0"/>
              <a:t>9</a:t>
            </a:fld>
            <a:endParaRPr lang="nl-NL"/>
          </a:p>
        </p:txBody>
      </p:sp>
    </p:spTree>
    <p:extLst>
      <p:ext uri="{BB962C8B-B14F-4D97-AF65-F5344CB8AC3E}">
        <p14:creationId xmlns:p14="http://schemas.microsoft.com/office/powerpoint/2010/main" val="30404883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1200B9-575C-8B4C-A719-B4144AB6D8C3}"/>
              </a:ext>
            </a:extLst>
          </p:cNvPr>
          <p:cNvSpPr>
            <a:spLocks noGrp="1"/>
          </p:cNvSpPr>
          <p:nvPr>
            <p:ph type="ctrTitle"/>
          </p:nvPr>
        </p:nvSpPr>
        <p:spPr>
          <a:xfrm>
            <a:off x="1427644" y="1122363"/>
            <a:ext cx="9240356" cy="1991283"/>
          </a:xfrm>
        </p:spPr>
        <p:txBody>
          <a:bodyPr anchor="b">
            <a:normAutofit/>
          </a:bodyPr>
          <a:lstStyle>
            <a:lvl1pPr algn="l">
              <a:defRPr sz="4000"/>
            </a:lvl1pPr>
          </a:lstStyle>
          <a:p>
            <a:r>
              <a:rPr lang="nl-NL"/>
              <a:t>Klik om stijl te bewerken</a:t>
            </a:r>
            <a:endParaRPr lang="nl-NL" dirty="0"/>
          </a:p>
        </p:txBody>
      </p:sp>
      <p:sp>
        <p:nvSpPr>
          <p:cNvPr id="3" name="Ondertitel 2">
            <a:extLst>
              <a:ext uri="{FF2B5EF4-FFF2-40B4-BE49-F238E27FC236}">
                <a16:creationId xmlns:a16="http://schemas.microsoft.com/office/drawing/2014/main" id="{1AF59A50-AD74-A444-B66F-F2B9AFA2692B}"/>
              </a:ext>
            </a:extLst>
          </p:cNvPr>
          <p:cNvSpPr>
            <a:spLocks noGrp="1"/>
          </p:cNvSpPr>
          <p:nvPr>
            <p:ph type="subTitle" idx="1"/>
          </p:nvPr>
        </p:nvSpPr>
        <p:spPr>
          <a:xfrm>
            <a:off x="1427644" y="3197450"/>
            <a:ext cx="9240356" cy="2060350"/>
          </a:xfr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0" name="Tijdelijke aanduiding voor tekst 2">
            <a:extLst>
              <a:ext uri="{FF2B5EF4-FFF2-40B4-BE49-F238E27FC236}">
                <a16:creationId xmlns:a16="http://schemas.microsoft.com/office/drawing/2014/main" id="{1735CCE6-66A2-D748-A001-1C420C028552}"/>
              </a:ext>
            </a:extLst>
          </p:cNvPr>
          <p:cNvSpPr>
            <a:spLocks noGrp="1"/>
          </p:cNvSpPr>
          <p:nvPr>
            <p:ph type="body" idx="13"/>
          </p:nvPr>
        </p:nvSpPr>
        <p:spPr>
          <a:xfrm>
            <a:off x="1427644" y="627393"/>
            <a:ext cx="9919806" cy="663200"/>
          </a:xfrm>
        </p:spPr>
        <p:txBody>
          <a:bodyPr/>
          <a:lstStyle>
            <a:lvl1pPr marL="0" indent="0">
              <a:buNone/>
              <a:defRPr sz="2400" b="1">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grpSp>
        <p:nvGrpSpPr>
          <p:cNvPr id="7" name="Groep 6">
            <a:extLst>
              <a:ext uri="{FF2B5EF4-FFF2-40B4-BE49-F238E27FC236}">
                <a16:creationId xmlns:a16="http://schemas.microsoft.com/office/drawing/2014/main" id="{C7F8099E-C25C-8247-8F8B-68FD0AC3C17D}"/>
              </a:ext>
            </a:extLst>
          </p:cNvPr>
          <p:cNvGrpSpPr/>
          <p:nvPr userDrawn="1"/>
        </p:nvGrpSpPr>
        <p:grpSpPr>
          <a:xfrm>
            <a:off x="-257022" y="2397770"/>
            <a:ext cx="514043" cy="514043"/>
            <a:chOff x="52823" y="2397770"/>
            <a:chExt cx="514043" cy="514043"/>
          </a:xfrm>
        </p:grpSpPr>
        <p:sp>
          <p:nvSpPr>
            <p:cNvPr id="14" name="Ovaal 13">
              <a:extLst>
                <a:ext uri="{FF2B5EF4-FFF2-40B4-BE49-F238E27FC236}">
                  <a16:creationId xmlns:a16="http://schemas.microsoft.com/office/drawing/2014/main" id="{7039A678-9E72-9F4A-A3C6-7E911419E22F}"/>
                </a:ext>
              </a:extLst>
            </p:cNvPr>
            <p:cNvSpPr/>
            <p:nvPr userDrawn="1"/>
          </p:nvSpPr>
          <p:spPr>
            <a:xfrm>
              <a:off x="52823" y="2397770"/>
              <a:ext cx="514043" cy="514043"/>
            </a:xfrm>
            <a:prstGeom prst="ellipse">
              <a:avLst/>
            </a:prstGeom>
            <a:solidFill>
              <a:schemeClr val="bg1"/>
            </a:solidFill>
            <a:ln w="889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Ovaal 14">
              <a:extLst>
                <a:ext uri="{FF2B5EF4-FFF2-40B4-BE49-F238E27FC236}">
                  <a16:creationId xmlns:a16="http://schemas.microsoft.com/office/drawing/2014/main" id="{5E01DFDD-74E7-3544-9531-95F0C63B2A80}"/>
                </a:ext>
              </a:extLst>
            </p:cNvPr>
            <p:cNvSpPr/>
            <p:nvPr userDrawn="1"/>
          </p:nvSpPr>
          <p:spPr>
            <a:xfrm>
              <a:off x="127942" y="2472889"/>
              <a:ext cx="363804" cy="363804"/>
            </a:xfrm>
            <a:prstGeom prst="ellipse">
              <a:avLst/>
            </a:prstGeom>
            <a:solidFill>
              <a:schemeClr val="accent5">
                <a:lumMod val="60000"/>
                <a:lumOff val="4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nl-NL"/>
            </a:p>
          </p:txBody>
        </p:sp>
      </p:grpSp>
      <p:sp>
        <p:nvSpPr>
          <p:cNvPr id="19" name="Rechthoek 18">
            <a:extLst>
              <a:ext uri="{FF2B5EF4-FFF2-40B4-BE49-F238E27FC236}">
                <a16:creationId xmlns:a16="http://schemas.microsoft.com/office/drawing/2014/main" id="{540B744E-7AE2-2B40-B584-36A6FDAC7864}"/>
              </a:ext>
            </a:extLst>
          </p:cNvPr>
          <p:cNvSpPr/>
          <p:nvPr userDrawn="1"/>
        </p:nvSpPr>
        <p:spPr>
          <a:xfrm>
            <a:off x="168442" y="5125453"/>
            <a:ext cx="11851105" cy="156410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16" name="Groep 15">
            <a:extLst>
              <a:ext uri="{FF2B5EF4-FFF2-40B4-BE49-F238E27FC236}">
                <a16:creationId xmlns:a16="http://schemas.microsoft.com/office/drawing/2014/main" id="{A2FE5AB7-B148-7144-A389-7A6A93F2A647}"/>
              </a:ext>
            </a:extLst>
          </p:cNvPr>
          <p:cNvGrpSpPr/>
          <p:nvPr userDrawn="1"/>
        </p:nvGrpSpPr>
        <p:grpSpPr>
          <a:xfrm>
            <a:off x="7231940" y="1247566"/>
            <a:ext cx="4403802" cy="4403802"/>
            <a:chOff x="5757468" y="2538663"/>
            <a:chExt cx="3112703" cy="3112703"/>
          </a:xfrm>
        </p:grpSpPr>
        <p:sp>
          <p:nvSpPr>
            <p:cNvPr id="20" name="Ovaal 19">
              <a:extLst>
                <a:ext uri="{FF2B5EF4-FFF2-40B4-BE49-F238E27FC236}">
                  <a16:creationId xmlns:a16="http://schemas.microsoft.com/office/drawing/2014/main" id="{01525527-C95D-DB4E-AA6F-E6C75F06BA81}"/>
                </a:ext>
              </a:extLst>
            </p:cNvPr>
            <p:cNvSpPr/>
            <p:nvPr userDrawn="1"/>
          </p:nvSpPr>
          <p:spPr>
            <a:xfrm>
              <a:off x="5757468" y="2538663"/>
              <a:ext cx="3112703" cy="311270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Ovaal 20">
              <a:extLst>
                <a:ext uri="{FF2B5EF4-FFF2-40B4-BE49-F238E27FC236}">
                  <a16:creationId xmlns:a16="http://schemas.microsoft.com/office/drawing/2014/main" id="{0EF8F8B5-BA79-234D-A875-F101BD3594F6}"/>
                </a:ext>
              </a:extLst>
            </p:cNvPr>
            <p:cNvSpPr/>
            <p:nvPr userDrawn="1"/>
          </p:nvSpPr>
          <p:spPr>
            <a:xfrm>
              <a:off x="5979061" y="2760255"/>
              <a:ext cx="2669519" cy="2669519"/>
            </a:xfrm>
            <a:prstGeom prst="ellipse">
              <a:avLst/>
            </a:prstGeom>
            <a:noFill/>
            <a:ln w="228600">
              <a:solidFill>
                <a:srgbClr val="2D8D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23" name="Ondertitel 2">
            <a:extLst>
              <a:ext uri="{FF2B5EF4-FFF2-40B4-BE49-F238E27FC236}">
                <a16:creationId xmlns:a16="http://schemas.microsoft.com/office/drawing/2014/main" id="{FCA49FD2-5A54-E44E-8CCC-32B7C2115D18}"/>
              </a:ext>
            </a:extLst>
          </p:cNvPr>
          <p:cNvSpPr txBox="1">
            <a:spLocks/>
          </p:cNvSpPr>
          <p:nvPr userDrawn="1"/>
        </p:nvSpPr>
        <p:spPr>
          <a:xfrm>
            <a:off x="1427644" y="5537879"/>
            <a:ext cx="9240356" cy="114014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accent5"/>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accent5"/>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accent5"/>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accent5"/>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accent5"/>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nl-NL" dirty="0">
              <a:solidFill>
                <a:schemeClr val="bg1"/>
              </a:solidFill>
            </a:endParaRPr>
          </a:p>
        </p:txBody>
      </p:sp>
      <p:sp>
        <p:nvSpPr>
          <p:cNvPr id="28" name="Tijdelijke aanduiding voor inhoud 27">
            <a:extLst>
              <a:ext uri="{FF2B5EF4-FFF2-40B4-BE49-F238E27FC236}">
                <a16:creationId xmlns:a16="http://schemas.microsoft.com/office/drawing/2014/main" id="{656AF413-69B3-E748-9CBA-6CFAE955ED7A}"/>
              </a:ext>
            </a:extLst>
          </p:cNvPr>
          <p:cNvSpPr>
            <a:spLocks noGrp="1"/>
          </p:cNvSpPr>
          <p:nvPr>
            <p:ph sz="quarter" idx="15"/>
          </p:nvPr>
        </p:nvSpPr>
        <p:spPr>
          <a:xfrm>
            <a:off x="1427162" y="5526348"/>
            <a:ext cx="3972151" cy="939765"/>
          </a:xfrm>
        </p:spPr>
        <p:txBody>
          <a:bodyPr>
            <a:noAutofit/>
          </a:bodyPr>
          <a:lstStyle>
            <a:lvl1pPr marL="0" indent="0">
              <a:buFontTx/>
              <a:buNone/>
              <a:defRPr sz="1800">
                <a:solidFill>
                  <a:schemeClr val="bg1"/>
                </a:solidFill>
              </a:defRPr>
            </a:lvl1pPr>
            <a:lvl2pPr marL="457200" indent="0">
              <a:buFontTx/>
              <a:buNone/>
              <a:defRPr sz="1800">
                <a:solidFill>
                  <a:schemeClr val="bg1"/>
                </a:solidFill>
              </a:defRPr>
            </a:lvl2pPr>
            <a:lvl3pPr marL="914400" indent="0">
              <a:buFontTx/>
              <a:buNone/>
              <a:defRPr sz="1800">
                <a:solidFill>
                  <a:schemeClr val="bg1"/>
                </a:solidFill>
              </a:defRPr>
            </a:lvl3pPr>
            <a:lvl4pPr marL="1371600" indent="0">
              <a:buFontTx/>
              <a:buNone/>
              <a:defRPr sz="1800">
                <a:solidFill>
                  <a:schemeClr val="bg1"/>
                </a:solidFill>
              </a:defRPr>
            </a:lvl4pPr>
            <a:lvl5pPr marL="1828800" indent="0">
              <a:buFontTx/>
              <a:buNone/>
              <a:defRPr sz="1800">
                <a:solidFill>
                  <a:schemeClr val="bg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124455874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1200B9-575C-8B4C-A719-B4144AB6D8C3}"/>
              </a:ext>
            </a:extLst>
          </p:cNvPr>
          <p:cNvSpPr>
            <a:spLocks noGrp="1"/>
          </p:cNvSpPr>
          <p:nvPr>
            <p:ph type="ctrTitle"/>
          </p:nvPr>
        </p:nvSpPr>
        <p:spPr>
          <a:xfrm>
            <a:off x="1427644" y="1122363"/>
            <a:ext cx="9240356" cy="1991283"/>
          </a:xfrm>
        </p:spPr>
        <p:txBody>
          <a:bodyPr anchor="b">
            <a:normAutofit/>
          </a:bodyPr>
          <a:lstStyle>
            <a:lvl1pPr algn="l">
              <a:defRPr sz="4000"/>
            </a:lvl1pPr>
          </a:lstStyle>
          <a:p>
            <a:r>
              <a:rPr lang="nl-NL"/>
              <a:t>Klik om stijl te bewerken</a:t>
            </a:r>
            <a:endParaRPr lang="nl-NL" dirty="0"/>
          </a:p>
        </p:txBody>
      </p:sp>
      <p:sp>
        <p:nvSpPr>
          <p:cNvPr id="3" name="Ondertitel 2">
            <a:extLst>
              <a:ext uri="{FF2B5EF4-FFF2-40B4-BE49-F238E27FC236}">
                <a16:creationId xmlns:a16="http://schemas.microsoft.com/office/drawing/2014/main" id="{1AF59A50-AD74-A444-B66F-F2B9AFA2692B}"/>
              </a:ext>
            </a:extLst>
          </p:cNvPr>
          <p:cNvSpPr>
            <a:spLocks noGrp="1"/>
          </p:cNvSpPr>
          <p:nvPr>
            <p:ph type="subTitle" idx="1"/>
          </p:nvPr>
        </p:nvSpPr>
        <p:spPr>
          <a:xfrm>
            <a:off x="1427644" y="3197450"/>
            <a:ext cx="9240356" cy="2060350"/>
          </a:xfr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0" name="Tijdelijke aanduiding voor tekst 2">
            <a:extLst>
              <a:ext uri="{FF2B5EF4-FFF2-40B4-BE49-F238E27FC236}">
                <a16:creationId xmlns:a16="http://schemas.microsoft.com/office/drawing/2014/main" id="{1735CCE6-66A2-D748-A001-1C420C028552}"/>
              </a:ext>
            </a:extLst>
          </p:cNvPr>
          <p:cNvSpPr>
            <a:spLocks noGrp="1"/>
          </p:cNvSpPr>
          <p:nvPr>
            <p:ph type="body" idx="13"/>
          </p:nvPr>
        </p:nvSpPr>
        <p:spPr>
          <a:xfrm>
            <a:off x="1427644" y="627393"/>
            <a:ext cx="9919806" cy="663200"/>
          </a:xfrm>
        </p:spPr>
        <p:txBody>
          <a:bodyPr/>
          <a:lstStyle>
            <a:lvl1pPr marL="0" indent="0">
              <a:buNone/>
              <a:defRPr sz="2400" b="1">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grpSp>
        <p:nvGrpSpPr>
          <p:cNvPr id="7" name="Groep 6">
            <a:extLst>
              <a:ext uri="{FF2B5EF4-FFF2-40B4-BE49-F238E27FC236}">
                <a16:creationId xmlns:a16="http://schemas.microsoft.com/office/drawing/2014/main" id="{C7F8099E-C25C-8247-8F8B-68FD0AC3C17D}"/>
              </a:ext>
            </a:extLst>
          </p:cNvPr>
          <p:cNvGrpSpPr/>
          <p:nvPr userDrawn="1"/>
        </p:nvGrpSpPr>
        <p:grpSpPr>
          <a:xfrm>
            <a:off x="-257022" y="2397770"/>
            <a:ext cx="514043" cy="514043"/>
            <a:chOff x="52823" y="2397770"/>
            <a:chExt cx="514043" cy="514043"/>
          </a:xfrm>
        </p:grpSpPr>
        <p:sp>
          <p:nvSpPr>
            <p:cNvPr id="14" name="Ovaal 13">
              <a:extLst>
                <a:ext uri="{FF2B5EF4-FFF2-40B4-BE49-F238E27FC236}">
                  <a16:creationId xmlns:a16="http://schemas.microsoft.com/office/drawing/2014/main" id="{7039A678-9E72-9F4A-A3C6-7E911419E22F}"/>
                </a:ext>
              </a:extLst>
            </p:cNvPr>
            <p:cNvSpPr/>
            <p:nvPr userDrawn="1"/>
          </p:nvSpPr>
          <p:spPr>
            <a:xfrm>
              <a:off x="52823" y="2397770"/>
              <a:ext cx="514043" cy="514043"/>
            </a:xfrm>
            <a:prstGeom prst="ellipse">
              <a:avLst/>
            </a:prstGeom>
            <a:solidFill>
              <a:schemeClr val="bg1"/>
            </a:solidFill>
            <a:ln w="889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Ovaal 14">
              <a:extLst>
                <a:ext uri="{FF2B5EF4-FFF2-40B4-BE49-F238E27FC236}">
                  <a16:creationId xmlns:a16="http://schemas.microsoft.com/office/drawing/2014/main" id="{5E01DFDD-74E7-3544-9531-95F0C63B2A80}"/>
                </a:ext>
              </a:extLst>
            </p:cNvPr>
            <p:cNvSpPr/>
            <p:nvPr userDrawn="1"/>
          </p:nvSpPr>
          <p:spPr>
            <a:xfrm>
              <a:off x="127942" y="2472889"/>
              <a:ext cx="363804" cy="363804"/>
            </a:xfrm>
            <a:prstGeom prst="ellipse">
              <a:avLst/>
            </a:prstGeom>
            <a:solidFill>
              <a:schemeClr val="accent5">
                <a:lumMod val="60000"/>
                <a:lumOff val="4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nl-NL"/>
            </a:p>
          </p:txBody>
        </p:sp>
      </p:grpSp>
      <p:sp>
        <p:nvSpPr>
          <p:cNvPr id="19" name="Rechthoek 18">
            <a:extLst>
              <a:ext uri="{FF2B5EF4-FFF2-40B4-BE49-F238E27FC236}">
                <a16:creationId xmlns:a16="http://schemas.microsoft.com/office/drawing/2014/main" id="{540B744E-7AE2-2B40-B584-36A6FDAC7864}"/>
              </a:ext>
            </a:extLst>
          </p:cNvPr>
          <p:cNvSpPr/>
          <p:nvPr userDrawn="1"/>
        </p:nvSpPr>
        <p:spPr>
          <a:xfrm>
            <a:off x="168442" y="5125453"/>
            <a:ext cx="11851105" cy="156410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16" name="Groep 15">
            <a:extLst>
              <a:ext uri="{FF2B5EF4-FFF2-40B4-BE49-F238E27FC236}">
                <a16:creationId xmlns:a16="http://schemas.microsoft.com/office/drawing/2014/main" id="{A2FE5AB7-B148-7144-A389-7A6A93F2A647}"/>
              </a:ext>
            </a:extLst>
          </p:cNvPr>
          <p:cNvGrpSpPr/>
          <p:nvPr userDrawn="1"/>
        </p:nvGrpSpPr>
        <p:grpSpPr>
          <a:xfrm>
            <a:off x="7231940" y="1247566"/>
            <a:ext cx="4403802" cy="4403802"/>
            <a:chOff x="5757468" y="2538663"/>
            <a:chExt cx="3112703" cy="3112703"/>
          </a:xfrm>
        </p:grpSpPr>
        <p:sp>
          <p:nvSpPr>
            <p:cNvPr id="20" name="Ovaal 19">
              <a:extLst>
                <a:ext uri="{FF2B5EF4-FFF2-40B4-BE49-F238E27FC236}">
                  <a16:creationId xmlns:a16="http://schemas.microsoft.com/office/drawing/2014/main" id="{01525527-C95D-DB4E-AA6F-E6C75F06BA81}"/>
                </a:ext>
              </a:extLst>
            </p:cNvPr>
            <p:cNvSpPr/>
            <p:nvPr userDrawn="1"/>
          </p:nvSpPr>
          <p:spPr>
            <a:xfrm>
              <a:off x="5757468" y="2538663"/>
              <a:ext cx="3112703" cy="311270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Ovaal 20">
              <a:extLst>
                <a:ext uri="{FF2B5EF4-FFF2-40B4-BE49-F238E27FC236}">
                  <a16:creationId xmlns:a16="http://schemas.microsoft.com/office/drawing/2014/main" id="{0EF8F8B5-BA79-234D-A875-F101BD3594F6}"/>
                </a:ext>
              </a:extLst>
            </p:cNvPr>
            <p:cNvSpPr/>
            <p:nvPr userDrawn="1"/>
          </p:nvSpPr>
          <p:spPr>
            <a:xfrm>
              <a:off x="5979061" y="2760255"/>
              <a:ext cx="2669519" cy="2669519"/>
            </a:xfrm>
            <a:prstGeom prst="ellipse">
              <a:avLst/>
            </a:prstGeom>
            <a:noFill/>
            <a:ln w="228600">
              <a:solidFill>
                <a:srgbClr val="2D8D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23" name="Ondertitel 2">
            <a:extLst>
              <a:ext uri="{FF2B5EF4-FFF2-40B4-BE49-F238E27FC236}">
                <a16:creationId xmlns:a16="http://schemas.microsoft.com/office/drawing/2014/main" id="{FCA49FD2-5A54-E44E-8CCC-32B7C2115D18}"/>
              </a:ext>
            </a:extLst>
          </p:cNvPr>
          <p:cNvSpPr txBox="1">
            <a:spLocks/>
          </p:cNvSpPr>
          <p:nvPr userDrawn="1"/>
        </p:nvSpPr>
        <p:spPr>
          <a:xfrm>
            <a:off x="1427644" y="5537879"/>
            <a:ext cx="9240356" cy="114014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accent5"/>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accent5"/>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accent5"/>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accent5"/>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accent5"/>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nl-NL" dirty="0">
              <a:solidFill>
                <a:schemeClr val="bg1"/>
              </a:solidFill>
            </a:endParaRPr>
          </a:p>
        </p:txBody>
      </p:sp>
      <p:sp>
        <p:nvSpPr>
          <p:cNvPr id="28" name="Tijdelijke aanduiding voor inhoud 27">
            <a:extLst>
              <a:ext uri="{FF2B5EF4-FFF2-40B4-BE49-F238E27FC236}">
                <a16:creationId xmlns:a16="http://schemas.microsoft.com/office/drawing/2014/main" id="{656AF413-69B3-E748-9CBA-6CFAE955ED7A}"/>
              </a:ext>
            </a:extLst>
          </p:cNvPr>
          <p:cNvSpPr>
            <a:spLocks noGrp="1"/>
          </p:cNvSpPr>
          <p:nvPr>
            <p:ph sz="quarter" idx="15"/>
          </p:nvPr>
        </p:nvSpPr>
        <p:spPr>
          <a:xfrm>
            <a:off x="1427162" y="5526348"/>
            <a:ext cx="3972151" cy="939765"/>
          </a:xfrm>
        </p:spPr>
        <p:txBody>
          <a:bodyPr>
            <a:noAutofit/>
          </a:bodyPr>
          <a:lstStyle>
            <a:lvl1pPr marL="0" indent="0">
              <a:buFontTx/>
              <a:buNone/>
              <a:defRPr sz="1800">
                <a:solidFill>
                  <a:schemeClr val="bg1"/>
                </a:solidFill>
              </a:defRPr>
            </a:lvl1pPr>
            <a:lvl2pPr marL="457200" indent="0">
              <a:buFontTx/>
              <a:buNone/>
              <a:defRPr sz="1800">
                <a:solidFill>
                  <a:schemeClr val="bg1"/>
                </a:solidFill>
              </a:defRPr>
            </a:lvl2pPr>
            <a:lvl3pPr marL="914400" indent="0">
              <a:buFontTx/>
              <a:buNone/>
              <a:defRPr sz="1800">
                <a:solidFill>
                  <a:schemeClr val="bg1"/>
                </a:solidFill>
              </a:defRPr>
            </a:lvl3pPr>
            <a:lvl4pPr marL="1371600" indent="0">
              <a:buFontTx/>
              <a:buNone/>
              <a:defRPr sz="1800">
                <a:solidFill>
                  <a:schemeClr val="bg1"/>
                </a:solidFill>
              </a:defRPr>
            </a:lvl4pPr>
            <a:lvl5pPr marL="1828800" indent="0">
              <a:buFontTx/>
              <a:buNone/>
              <a:defRPr sz="1800">
                <a:solidFill>
                  <a:schemeClr val="bg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36068285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1200B9-575C-8B4C-A719-B4144AB6D8C3}"/>
              </a:ext>
            </a:extLst>
          </p:cNvPr>
          <p:cNvSpPr>
            <a:spLocks noGrp="1"/>
          </p:cNvSpPr>
          <p:nvPr>
            <p:ph type="ctrTitle"/>
          </p:nvPr>
        </p:nvSpPr>
        <p:spPr>
          <a:xfrm>
            <a:off x="1427644" y="1122363"/>
            <a:ext cx="9240356" cy="1991283"/>
          </a:xfrm>
        </p:spPr>
        <p:txBody>
          <a:bodyPr anchor="b"/>
          <a:lstStyle>
            <a:lvl1pPr algn="l">
              <a:defRPr sz="6000"/>
            </a:lvl1pPr>
          </a:lstStyle>
          <a:p>
            <a:r>
              <a:rPr lang="nl-NL"/>
              <a:t>Klik om stijl te bewerken</a:t>
            </a:r>
            <a:endParaRPr lang="nl-NL" dirty="0"/>
          </a:p>
        </p:txBody>
      </p:sp>
      <p:sp>
        <p:nvSpPr>
          <p:cNvPr id="3" name="Ondertitel 2">
            <a:extLst>
              <a:ext uri="{FF2B5EF4-FFF2-40B4-BE49-F238E27FC236}">
                <a16:creationId xmlns:a16="http://schemas.microsoft.com/office/drawing/2014/main" id="{1AF59A50-AD74-A444-B66F-F2B9AFA2692B}"/>
              </a:ext>
            </a:extLst>
          </p:cNvPr>
          <p:cNvSpPr>
            <a:spLocks noGrp="1"/>
          </p:cNvSpPr>
          <p:nvPr>
            <p:ph type="subTitle" idx="1"/>
          </p:nvPr>
        </p:nvSpPr>
        <p:spPr>
          <a:xfrm>
            <a:off x="1427644" y="3197450"/>
            <a:ext cx="9240356" cy="2060350"/>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0" name="Tijdelijke aanduiding voor tekst 2">
            <a:extLst>
              <a:ext uri="{FF2B5EF4-FFF2-40B4-BE49-F238E27FC236}">
                <a16:creationId xmlns:a16="http://schemas.microsoft.com/office/drawing/2014/main" id="{1735CCE6-66A2-D748-A001-1C420C028552}"/>
              </a:ext>
            </a:extLst>
          </p:cNvPr>
          <p:cNvSpPr>
            <a:spLocks noGrp="1"/>
          </p:cNvSpPr>
          <p:nvPr>
            <p:ph type="body" idx="13"/>
          </p:nvPr>
        </p:nvSpPr>
        <p:spPr>
          <a:xfrm>
            <a:off x="1427644" y="627393"/>
            <a:ext cx="9919806" cy="663200"/>
          </a:xfrm>
        </p:spPr>
        <p:txBody>
          <a:bodyPr/>
          <a:lstStyle>
            <a:lvl1pPr marL="0" indent="0">
              <a:buNone/>
              <a:defRPr sz="2400" b="1">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grpSp>
        <p:nvGrpSpPr>
          <p:cNvPr id="7" name="Groep 6">
            <a:extLst>
              <a:ext uri="{FF2B5EF4-FFF2-40B4-BE49-F238E27FC236}">
                <a16:creationId xmlns:a16="http://schemas.microsoft.com/office/drawing/2014/main" id="{C7F8099E-C25C-8247-8F8B-68FD0AC3C17D}"/>
              </a:ext>
            </a:extLst>
          </p:cNvPr>
          <p:cNvGrpSpPr/>
          <p:nvPr userDrawn="1"/>
        </p:nvGrpSpPr>
        <p:grpSpPr>
          <a:xfrm>
            <a:off x="-257022" y="2397770"/>
            <a:ext cx="514043" cy="514043"/>
            <a:chOff x="52823" y="2397770"/>
            <a:chExt cx="514043" cy="514043"/>
          </a:xfrm>
        </p:grpSpPr>
        <p:sp>
          <p:nvSpPr>
            <p:cNvPr id="14" name="Ovaal 13">
              <a:extLst>
                <a:ext uri="{FF2B5EF4-FFF2-40B4-BE49-F238E27FC236}">
                  <a16:creationId xmlns:a16="http://schemas.microsoft.com/office/drawing/2014/main" id="{7039A678-9E72-9F4A-A3C6-7E911419E22F}"/>
                </a:ext>
              </a:extLst>
            </p:cNvPr>
            <p:cNvSpPr/>
            <p:nvPr userDrawn="1"/>
          </p:nvSpPr>
          <p:spPr>
            <a:xfrm>
              <a:off x="52823" y="2397770"/>
              <a:ext cx="514043" cy="514043"/>
            </a:xfrm>
            <a:prstGeom prst="ellipse">
              <a:avLst/>
            </a:prstGeom>
            <a:solidFill>
              <a:schemeClr val="bg1"/>
            </a:solidFill>
            <a:ln w="889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Ovaal 14">
              <a:extLst>
                <a:ext uri="{FF2B5EF4-FFF2-40B4-BE49-F238E27FC236}">
                  <a16:creationId xmlns:a16="http://schemas.microsoft.com/office/drawing/2014/main" id="{5E01DFDD-74E7-3544-9531-95F0C63B2A80}"/>
                </a:ext>
              </a:extLst>
            </p:cNvPr>
            <p:cNvSpPr/>
            <p:nvPr userDrawn="1"/>
          </p:nvSpPr>
          <p:spPr>
            <a:xfrm>
              <a:off x="127942" y="2472889"/>
              <a:ext cx="363804" cy="363804"/>
            </a:xfrm>
            <a:prstGeom prst="ellipse">
              <a:avLst/>
            </a:prstGeom>
            <a:solidFill>
              <a:schemeClr val="accent5">
                <a:lumMod val="60000"/>
                <a:lumOff val="4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nl-NL"/>
            </a:p>
          </p:txBody>
        </p:sp>
      </p:grpSp>
      <p:sp>
        <p:nvSpPr>
          <p:cNvPr id="9" name="Tijdelijke aanduiding voor datum 8">
            <a:extLst>
              <a:ext uri="{FF2B5EF4-FFF2-40B4-BE49-F238E27FC236}">
                <a16:creationId xmlns:a16="http://schemas.microsoft.com/office/drawing/2014/main" id="{A1E72B04-4D2E-0249-8D4A-AABCE69F6D01}"/>
              </a:ext>
            </a:extLst>
          </p:cNvPr>
          <p:cNvSpPr>
            <a:spLocks noGrp="1"/>
          </p:cNvSpPr>
          <p:nvPr>
            <p:ph type="dt" sz="half" idx="14"/>
          </p:nvPr>
        </p:nvSpPr>
        <p:spPr/>
        <p:txBody>
          <a:bodyPr/>
          <a:lstStyle/>
          <a:p>
            <a:fld id="{62ACF2F5-9FB4-4344-9BF0-1B48514D2C93}" type="datetime1">
              <a:rPr lang="nl-NL" smtClean="0"/>
              <a:t>4-2-2021</a:t>
            </a:fld>
            <a:endParaRPr lang="nl-NL" dirty="0"/>
          </a:p>
        </p:txBody>
      </p:sp>
      <p:sp>
        <p:nvSpPr>
          <p:cNvPr id="11" name="Tijdelijke aanduiding voor voettekst 10">
            <a:extLst>
              <a:ext uri="{FF2B5EF4-FFF2-40B4-BE49-F238E27FC236}">
                <a16:creationId xmlns:a16="http://schemas.microsoft.com/office/drawing/2014/main" id="{A66D88EF-78C2-694D-A096-F01AFBFAD4A6}"/>
              </a:ext>
            </a:extLst>
          </p:cNvPr>
          <p:cNvSpPr>
            <a:spLocks noGrp="1"/>
          </p:cNvSpPr>
          <p:nvPr>
            <p:ph type="ftr" sz="quarter" idx="15"/>
          </p:nvPr>
        </p:nvSpPr>
        <p:spPr/>
        <p:txBody>
          <a:bodyPr/>
          <a:lstStyle/>
          <a:p>
            <a:r>
              <a:rPr lang="nl-NL"/>
              <a:t>Continu verbeteren door persoonlijke ontwikkeling | Martin Boers</a:t>
            </a:r>
            <a:endParaRPr lang="nl-NL" dirty="0"/>
          </a:p>
        </p:txBody>
      </p:sp>
      <p:sp>
        <p:nvSpPr>
          <p:cNvPr id="12" name="Tijdelijke aanduiding voor dianummer 11">
            <a:extLst>
              <a:ext uri="{FF2B5EF4-FFF2-40B4-BE49-F238E27FC236}">
                <a16:creationId xmlns:a16="http://schemas.microsoft.com/office/drawing/2014/main" id="{C9BECC79-27BF-3A44-8399-1D9073B95D52}"/>
              </a:ext>
            </a:extLst>
          </p:cNvPr>
          <p:cNvSpPr>
            <a:spLocks noGrp="1"/>
          </p:cNvSpPr>
          <p:nvPr>
            <p:ph type="sldNum" sz="quarter" idx="16"/>
          </p:nvPr>
        </p:nvSpPr>
        <p:spPr/>
        <p:txBody>
          <a:bodyPr/>
          <a:lstStyle/>
          <a:p>
            <a:fld id="{29590B2D-8F43-D14D-BD20-BCE1E13820D1}" type="slidenum">
              <a:rPr lang="nl-NL" smtClean="0"/>
              <a:pPr/>
              <a:t>‹nr.›</a:t>
            </a:fld>
            <a:endParaRPr lang="nl-NL" dirty="0"/>
          </a:p>
        </p:txBody>
      </p:sp>
    </p:spTree>
    <p:extLst>
      <p:ext uri="{BB962C8B-B14F-4D97-AF65-F5344CB8AC3E}">
        <p14:creationId xmlns:p14="http://schemas.microsoft.com/office/powerpoint/2010/main" val="420975489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D2F151A5-C304-9D4E-BE2A-54F6952899AC}"/>
              </a:ext>
            </a:extLst>
          </p:cNvPr>
          <p:cNvSpPr>
            <a:spLocks noGrp="1"/>
          </p:cNvSpPr>
          <p:nvPr>
            <p:ph idx="1"/>
          </p:nvPr>
        </p:nvSpPr>
        <p:spPr>
          <a:xfrm>
            <a:off x="1427642" y="2397770"/>
            <a:ext cx="9926157" cy="3185990"/>
          </a:xfrm>
        </p:spPr>
        <p:txBody>
          <a:bodyPr/>
          <a:lstStyle>
            <a:lvl1pPr>
              <a:defRPr sz="2400"/>
            </a:lvl1pPr>
            <a:lvl2pPr>
              <a:defRPr sz="2000"/>
            </a:lvl2pPr>
            <a:lvl3pPr>
              <a:defRPr sz="1800"/>
            </a:lvl3pPr>
            <a:lvl4pPr>
              <a:defRPr sz="1600"/>
            </a:lvl4pPr>
            <a:lvl5pPr>
              <a:defRPr sz="16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8" name="Tijdelijke aanduiding voor titel 1">
            <a:extLst>
              <a:ext uri="{FF2B5EF4-FFF2-40B4-BE49-F238E27FC236}">
                <a16:creationId xmlns:a16="http://schemas.microsoft.com/office/drawing/2014/main" id="{97798A7F-DFD1-8144-9E72-E517DE755460}"/>
              </a:ext>
            </a:extLst>
          </p:cNvPr>
          <p:cNvSpPr>
            <a:spLocks noGrp="1"/>
          </p:cNvSpPr>
          <p:nvPr>
            <p:ph type="title"/>
          </p:nvPr>
        </p:nvSpPr>
        <p:spPr>
          <a:xfrm>
            <a:off x="1427644" y="293107"/>
            <a:ext cx="9926156" cy="1099719"/>
          </a:xfrm>
          <a:prstGeom prst="rect">
            <a:avLst/>
          </a:prstGeom>
        </p:spPr>
        <p:txBody>
          <a:bodyPr vert="horz" lIns="91440" tIns="45720" rIns="91440" bIns="45720" rtlCol="0" anchor="ctr">
            <a:normAutofit/>
          </a:bodyPr>
          <a:lstStyle/>
          <a:p>
            <a:r>
              <a:rPr lang="nl-NL"/>
              <a:t>Klik om stijl te bewerken</a:t>
            </a:r>
            <a:endParaRPr lang="nl-NL" dirty="0"/>
          </a:p>
        </p:txBody>
      </p:sp>
      <p:grpSp>
        <p:nvGrpSpPr>
          <p:cNvPr id="19" name="Groep 18">
            <a:extLst>
              <a:ext uri="{FF2B5EF4-FFF2-40B4-BE49-F238E27FC236}">
                <a16:creationId xmlns:a16="http://schemas.microsoft.com/office/drawing/2014/main" id="{DE812C67-E75E-FA4C-96CD-8481D0CBB75C}"/>
              </a:ext>
            </a:extLst>
          </p:cNvPr>
          <p:cNvGrpSpPr/>
          <p:nvPr userDrawn="1"/>
        </p:nvGrpSpPr>
        <p:grpSpPr>
          <a:xfrm>
            <a:off x="-257022" y="2397770"/>
            <a:ext cx="514043" cy="514043"/>
            <a:chOff x="52823" y="2397770"/>
            <a:chExt cx="514043" cy="514043"/>
          </a:xfrm>
        </p:grpSpPr>
        <p:sp>
          <p:nvSpPr>
            <p:cNvPr id="20" name="Ovaal 19">
              <a:extLst>
                <a:ext uri="{FF2B5EF4-FFF2-40B4-BE49-F238E27FC236}">
                  <a16:creationId xmlns:a16="http://schemas.microsoft.com/office/drawing/2014/main" id="{1A562940-F9AB-2147-9868-4745D6BC2428}"/>
                </a:ext>
              </a:extLst>
            </p:cNvPr>
            <p:cNvSpPr/>
            <p:nvPr userDrawn="1"/>
          </p:nvSpPr>
          <p:spPr>
            <a:xfrm>
              <a:off x="52823" y="2397770"/>
              <a:ext cx="514043" cy="514043"/>
            </a:xfrm>
            <a:prstGeom prst="ellipse">
              <a:avLst/>
            </a:prstGeom>
            <a:solidFill>
              <a:schemeClr val="bg1"/>
            </a:solidFill>
            <a:ln w="889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Ovaal 20">
              <a:extLst>
                <a:ext uri="{FF2B5EF4-FFF2-40B4-BE49-F238E27FC236}">
                  <a16:creationId xmlns:a16="http://schemas.microsoft.com/office/drawing/2014/main" id="{A4054263-3CDC-7543-A19A-BE28FE6663F1}"/>
                </a:ext>
              </a:extLst>
            </p:cNvPr>
            <p:cNvSpPr/>
            <p:nvPr userDrawn="1"/>
          </p:nvSpPr>
          <p:spPr>
            <a:xfrm>
              <a:off x="127942" y="2472889"/>
              <a:ext cx="363804" cy="363804"/>
            </a:xfrm>
            <a:prstGeom prst="ellipse">
              <a:avLst/>
            </a:prstGeom>
            <a:solidFill>
              <a:schemeClr val="accent5">
                <a:lumMod val="60000"/>
                <a:lumOff val="4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nl-NL"/>
            </a:p>
          </p:txBody>
        </p:sp>
      </p:grpSp>
      <p:sp>
        <p:nvSpPr>
          <p:cNvPr id="2" name="Tijdelijke aanduiding voor datum 1">
            <a:extLst>
              <a:ext uri="{FF2B5EF4-FFF2-40B4-BE49-F238E27FC236}">
                <a16:creationId xmlns:a16="http://schemas.microsoft.com/office/drawing/2014/main" id="{BDC289C5-0CF7-164B-BDC7-D53AEC856AB2}"/>
              </a:ext>
            </a:extLst>
          </p:cNvPr>
          <p:cNvSpPr>
            <a:spLocks noGrp="1"/>
          </p:cNvSpPr>
          <p:nvPr>
            <p:ph type="dt" sz="half" idx="10"/>
          </p:nvPr>
        </p:nvSpPr>
        <p:spPr/>
        <p:txBody>
          <a:bodyPr/>
          <a:lstStyle/>
          <a:p>
            <a:fld id="{7C554420-CBB5-4983-B9B7-EFE77C1D1612}" type="datetime1">
              <a:rPr lang="nl-NL" smtClean="0"/>
              <a:t>4-2-2021</a:t>
            </a:fld>
            <a:endParaRPr lang="nl-NL" dirty="0"/>
          </a:p>
        </p:txBody>
      </p:sp>
      <p:sp>
        <p:nvSpPr>
          <p:cNvPr id="7" name="Tijdelijke aanduiding voor voettekst 6">
            <a:extLst>
              <a:ext uri="{FF2B5EF4-FFF2-40B4-BE49-F238E27FC236}">
                <a16:creationId xmlns:a16="http://schemas.microsoft.com/office/drawing/2014/main" id="{041CFBBA-270D-9148-A64F-B318160E6739}"/>
              </a:ext>
            </a:extLst>
          </p:cNvPr>
          <p:cNvSpPr>
            <a:spLocks noGrp="1"/>
          </p:cNvSpPr>
          <p:nvPr>
            <p:ph type="ftr" sz="quarter" idx="11"/>
          </p:nvPr>
        </p:nvSpPr>
        <p:spPr/>
        <p:txBody>
          <a:bodyPr/>
          <a:lstStyle/>
          <a:p>
            <a:r>
              <a:rPr lang="nl-NL"/>
              <a:t>Continu verbeteren door persoonlijke ontwikkeling | Martin Boers</a:t>
            </a:r>
            <a:endParaRPr lang="nl-NL" dirty="0"/>
          </a:p>
        </p:txBody>
      </p:sp>
      <p:sp>
        <p:nvSpPr>
          <p:cNvPr id="8" name="Tijdelijke aanduiding voor dianummer 7">
            <a:extLst>
              <a:ext uri="{FF2B5EF4-FFF2-40B4-BE49-F238E27FC236}">
                <a16:creationId xmlns:a16="http://schemas.microsoft.com/office/drawing/2014/main" id="{560743D3-78E5-E74A-B99B-4C9106D5E1F2}"/>
              </a:ext>
            </a:extLst>
          </p:cNvPr>
          <p:cNvSpPr>
            <a:spLocks noGrp="1"/>
          </p:cNvSpPr>
          <p:nvPr>
            <p:ph type="sldNum" sz="quarter" idx="12"/>
          </p:nvPr>
        </p:nvSpPr>
        <p:spPr/>
        <p:txBody>
          <a:bodyPr/>
          <a:lstStyle/>
          <a:p>
            <a:fld id="{29590B2D-8F43-D14D-BD20-BCE1E13820D1}" type="slidenum">
              <a:rPr lang="nl-NL" smtClean="0"/>
              <a:pPr/>
              <a:t>‹nr.›</a:t>
            </a:fld>
            <a:endParaRPr lang="nl-NL" dirty="0"/>
          </a:p>
        </p:txBody>
      </p:sp>
    </p:spTree>
    <p:extLst>
      <p:ext uri="{BB962C8B-B14F-4D97-AF65-F5344CB8AC3E}">
        <p14:creationId xmlns:p14="http://schemas.microsoft.com/office/powerpoint/2010/main" val="37817025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el en object">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D2F151A5-C304-9D4E-BE2A-54F6952899AC}"/>
              </a:ext>
            </a:extLst>
          </p:cNvPr>
          <p:cNvSpPr>
            <a:spLocks noGrp="1"/>
          </p:cNvSpPr>
          <p:nvPr>
            <p:ph idx="1"/>
          </p:nvPr>
        </p:nvSpPr>
        <p:spPr>
          <a:xfrm>
            <a:off x="1427642" y="3194408"/>
            <a:ext cx="9926157" cy="3185990"/>
          </a:xfrm>
        </p:spPr>
        <p:txBody>
          <a:bodyPr/>
          <a:lstStyle>
            <a:lvl1pPr>
              <a:defRPr sz="2400"/>
            </a:lvl1pPr>
            <a:lvl2pPr>
              <a:defRPr sz="2000"/>
            </a:lvl2pPr>
            <a:lvl3pPr>
              <a:defRPr sz="1800"/>
            </a:lvl3pPr>
            <a:lvl4pPr>
              <a:defRPr sz="1600"/>
            </a:lvl4pPr>
            <a:lvl5pPr>
              <a:defRPr sz="16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0" name="Tijdelijke aanduiding voor tekst 2">
            <a:extLst>
              <a:ext uri="{FF2B5EF4-FFF2-40B4-BE49-F238E27FC236}">
                <a16:creationId xmlns:a16="http://schemas.microsoft.com/office/drawing/2014/main" id="{651A4076-C518-714F-87A8-2CA62EC0DD30}"/>
              </a:ext>
            </a:extLst>
          </p:cNvPr>
          <p:cNvSpPr>
            <a:spLocks noGrp="1"/>
          </p:cNvSpPr>
          <p:nvPr>
            <p:ph type="body" idx="13"/>
          </p:nvPr>
        </p:nvSpPr>
        <p:spPr>
          <a:xfrm>
            <a:off x="1427644" y="627393"/>
            <a:ext cx="9919806" cy="663200"/>
          </a:xfrm>
        </p:spPr>
        <p:txBody>
          <a:bodyPr/>
          <a:lstStyle>
            <a:lvl1pPr marL="0" indent="0">
              <a:buNone/>
              <a:defRPr sz="2400" b="1">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18" name="Tijdelijke aanduiding voor titel 1">
            <a:extLst>
              <a:ext uri="{FF2B5EF4-FFF2-40B4-BE49-F238E27FC236}">
                <a16:creationId xmlns:a16="http://schemas.microsoft.com/office/drawing/2014/main" id="{97798A7F-DFD1-8144-9E72-E517DE755460}"/>
              </a:ext>
            </a:extLst>
          </p:cNvPr>
          <p:cNvSpPr>
            <a:spLocks noGrp="1"/>
          </p:cNvSpPr>
          <p:nvPr>
            <p:ph type="title"/>
          </p:nvPr>
        </p:nvSpPr>
        <p:spPr>
          <a:xfrm>
            <a:off x="1427644" y="2094689"/>
            <a:ext cx="9926156" cy="1099719"/>
          </a:xfrm>
          <a:prstGeom prst="rect">
            <a:avLst/>
          </a:prstGeom>
        </p:spPr>
        <p:txBody>
          <a:bodyPr vert="horz" lIns="91440" tIns="45720" rIns="91440" bIns="45720" rtlCol="0" anchor="ctr">
            <a:normAutofit/>
          </a:bodyPr>
          <a:lstStyle>
            <a:lvl1pPr>
              <a:defRPr sz="4000"/>
            </a:lvl1pPr>
          </a:lstStyle>
          <a:p>
            <a:r>
              <a:rPr lang="nl-NL"/>
              <a:t>Klik om stijl te bewerken</a:t>
            </a:r>
            <a:endParaRPr lang="nl-NL" dirty="0"/>
          </a:p>
        </p:txBody>
      </p:sp>
      <p:grpSp>
        <p:nvGrpSpPr>
          <p:cNvPr id="19" name="Groep 18">
            <a:extLst>
              <a:ext uri="{FF2B5EF4-FFF2-40B4-BE49-F238E27FC236}">
                <a16:creationId xmlns:a16="http://schemas.microsoft.com/office/drawing/2014/main" id="{DE812C67-E75E-FA4C-96CD-8481D0CBB75C}"/>
              </a:ext>
            </a:extLst>
          </p:cNvPr>
          <p:cNvGrpSpPr/>
          <p:nvPr userDrawn="1"/>
        </p:nvGrpSpPr>
        <p:grpSpPr>
          <a:xfrm>
            <a:off x="-257022" y="2397770"/>
            <a:ext cx="514043" cy="514043"/>
            <a:chOff x="52823" y="2397770"/>
            <a:chExt cx="514043" cy="514043"/>
          </a:xfrm>
        </p:grpSpPr>
        <p:sp>
          <p:nvSpPr>
            <p:cNvPr id="20" name="Ovaal 19">
              <a:extLst>
                <a:ext uri="{FF2B5EF4-FFF2-40B4-BE49-F238E27FC236}">
                  <a16:creationId xmlns:a16="http://schemas.microsoft.com/office/drawing/2014/main" id="{1A562940-F9AB-2147-9868-4745D6BC2428}"/>
                </a:ext>
              </a:extLst>
            </p:cNvPr>
            <p:cNvSpPr/>
            <p:nvPr userDrawn="1"/>
          </p:nvSpPr>
          <p:spPr>
            <a:xfrm>
              <a:off x="52823" y="2397770"/>
              <a:ext cx="514043" cy="514043"/>
            </a:xfrm>
            <a:prstGeom prst="ellipse">
              <a:avLst/>
            </a:prstGeom>
            <a:solidFill>
              <a:schemeClr val="bg1"/>
            </a:solidFill>
            <a:ln w="889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Ovaal 20">
              <a:extLst>
                <a:ext uri="{FF2B5EF4-FFF2-40B4-BE49-F238E27FC236}">
                  <a16:creationId xmlns:a16="http://schemas.microsoft.com/office/drawing/2014/main" id="{A4054263-3CDC-7543-A19A-BE28FE6663F1}"/>
                </a:ext>
              </a:extLst>
            </p:cNvPr>
            <p:cNvSpPr/>
            <p:nvPr userDrawn="1"/>
          </p:nvSpPr>
          <p:spPr>
            <a:xfrm>
              <a:off x="127942" y="2472889"/>
              <a:ext cx="363804" cy="363804"/>
            </a:xfrm>
            <a:prstGeom prst="ellipse">
              <a:avLst/>
            </a:prstGeom>
            <a:solidFill>
              <a:schemeClr val="accent5">
                <a:lumMod val="60000"/>
                <a:lumOff val="4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nl-NL"/>
            </a:p>
          </p:txBody>
        </p:sp>
      </p:grpSp>
      <p:sp>
        <p:nvSpPr>
          <p:cNvPr id="2" name="Tijdelijke aanduiding voor datum 1">
            <a:extLst>
              <a:ext uri="{FF2B5EF4-FFF2-40B4-BE49-F238E27FC236}">
                <a16:creationId xmlns:a16="http://schemas.microsoft.com/office/drawing/2014/main" id="{77F6A6DA-DFA2-D84E-BCE4-71DE9C2F75DF}"/>
              </a:ext>
            </a:extLst>
          </p:cNvPr>
          <p:cNvSpPr>
            <a:spLocks noGrp="1"/>
          </p:cNvSpPr>
          <p:nvPr>
            <p:ph type="dt" sz="half" idx="14"/>
          </p:nvPr>
        </p:nvSpPr>
        <p:spPr/>
        <p:txBody>
          <a:bodyPr/>
          <a:lstStyle/>
          <a:p>
            <a:fld id="{6F56183A-4DAE-41DB-BC69-AEE9E74332F3}" type="datetime1">
              <a:rPr lang="nl-NL" smtClean="0"/>
              <a:t>4-2-2021</a:t>
            </a:fld>
            <a:endParaRPr lang="nl-NL" dirty="0"/>
          </a:p>
        </p:txBody>
      </p:sp>
      <p:sp>
        <p:nvSpPr>
          <p:cNvPr id="7" name="Tijdelijke aanduiding voor voettekst 6">
            <a:extLst>
              <a:ext uri="{FF2B5EF4-FFF2-40B4-BE49-F238E27FC236}">
                <a16:creationId xmlns:a16="http://schemas.microsoft.com/office/drawing/2014/main" id="{08DDED06-F96D-424B-B839-18D790B16E99}"/>
              </a:ext>
            </a:extLst>
          </p:cNvPr>
          <p:cNvSpPr>
            <a:spLocks noGrp="1"/>
          </p:cNvSpPr>
          <p:nvPr>
            <p:ph type="ftr" sz="quarter" idx="15"/>
          </p:nvPr>
        </p:nvSpPr>
        <p:spPr/>
        <p:txBody>
          <a:bodyPr/>
          <a:lstStyle/>
          <a:p>
            <a:r>
              <a:rPr lang="nl-NL"/>
              <a:t>Continu verbeteren door persoonlijke ontwikkeling | Martin Boers</a:t>
            </a:r>
            <a:endParaRPr lang="nl-NL" dirty="0"/>
          </a:p>
        </p:txBody>
      </p:sp>
      <p:sp>
        <p:nvSpPr>
          <p:cNvPr id="8" name="Tijdelijke aanduiding voor dianummer 7">
            <a:extLst>
              <a:ext uri="{FF2B5EF4-FFF2-40B4-BE49-F238E27FC236}">
                <a16:creationId xmlns:a16="http://schemas.microsoft.com/office/drawing/2014/main" id="{6A3FC3B3-94F7-3142-88C6-B52EBDAB0F26}"/>
              </a:ext>
            </a:extLst>
          </p:cNvPr>
          <p:cNvSpPr>
            <a:spLocks noGrp="1"/>
          </p:cNvSpPr>
          <p:nvPr>
            <p:ph type="sldNum" sz="quarter" idx="16"/>
          </p:nvPr>
        </p:nvSpPr>
        <p:spPr/>
        <p:txBody>
          <a:bodyPr/>
          <a:lstStyle/>
          <a:p>
            <a:fld id="{29590B2D-8F43-D14D-BD20-BCE1E13820D1}" type="slidenum">
              <a:rPr lang="nl-NL" smtClean="0"/>
              <a:pPr/>
              <a:t>‹nr.›</a:t>
            </a:fld>
            <a:endParaRPr lang="nl-NL" dirty="0"/>
          </a:p>
        </p:txBody>
      </p:sp>
    </p:spTree>
    <p:extLst>
      <p:ext uri="{BB962C8B-B14F-4D97-AF65-F5344CB8AC3E}">
        <p14:creationId xmlns:p14="http://schemas.microsoft.com/office/powerpoint/2010/main" val="33950158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24AC7A-FC3F-C344-848B-2EF7A859E1DC}"/>
              </a:ext>
            </a:extLst>
          </p:cNvPr>
          <p:cNvSpPr>
            <a:spLocks noGrp="1"/>
          </p:cNvSpPr>
          <p:nvPr>
            <p:ph type="title"/>
          </p:nvPr>
        </p:nvSpPr>
        <p:spPr>
          <a:xfrm>
            <a:off x="831850" y="1709738"/>
            <a:ext cx="10515600" cy="2852737"/>
          </a:xfrm>
        </p:spPr>
        <p:txBody>
          <a:bodyPr anchor="b">
            <a:normAutofit/>
          </a:bodyPr>
          <a:lstStyle>
            <a:lvl1pPr>
              <a:defRPr sz="5400"/>
            </a:lvl1pPr>
          </a:lstStyle>
          <a:p>
            <a:r>
              <a:rPr lang="nl-NL"/>
              <a:t>Klik om stijl te bewerken</a:t>
            </a:r>
            <a:endParaRPr lang="nl-NL" dirty="0"/>
          </a:p>
        </p:txBody>
      </p:sp>
      <p:sp>
        <p:nvSpPr>
          <p:cNvPr id="3" name="Tijdelijke aanduiding voor tekst 2">
            <a:extLst>
              <a:ext uri="{FF2B5EF4-FFF2-40B4-BE49-F238E27FC236}">
                <a16:creationId xmlns:a16="http://schemas.microsoft.com/office/drawing/2014/main" id="{2DE9DF1D-44CB-2448-AABB-11DE91F1748D}"/>
              </a:ext>
            </a:extLst>
          </p:cNvPr>
          <p:cNvSpPr>
            <a:spLocks noGrp="1"/>
          </p:cNvSpPr>
          <p:nvPr>
            <p:ph type="body" idx="1"/>
          </p:nvPr>
        </p:nvSpPr>
        <p:spPr>
          <a:xfrm>
            <a:off x="831850" y="4589463"/>
            <a:ext cx="10515600" cy="1500187"/>
          </a:xfrm>
        </p:spPr>
        <p:txBody>
          <a:bodyPr/>
          <a:lstStyle>
            <a:lvl1pPr marL="0" indent="0">
              <a:buNone/>
              <a:defRPr sz="2400" b="1">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grpSp>
        <p:nvGrpSpPr>
          <p:cNvPr id="7" name="Groep 6">
            <a:extLst>
              <a:ext uri="{FF2B5EF4-FFF2-40B4-BE49-F238E27FC236}">
                <a16:creationId xmlns:a16="http://schemas.microsoft.com/office/drawing/2014/main" id="{05EB18C9-175D-7B48-8DE0-B19DD78CAFC9}"/>
              </a:ext>
            </a:extLst>
          </p:cNvPr>
          <p:cNvGrpSpPr/>
          <p:nvPr userDrawn="1"/>
        </p:nvGrpSpPr>
        <p:grpSpPr>
          <a:xfrm>
            <a:off x="-257022" y="3824494"/>
            <a:ext cx="514043" cy="514043"/>
            <a:chOff x="52823" y="2397770"/>
            <a:chExt cx="514043" cy="514043"/>
          </a:xfrm>
        </p:grpSpPr>
        <p:sp>
          <p:nvSpPr>
            <p:cNvPr id="8" name="Ovaal 7">
              <a:extLst>
                <a:ext uri="{FF2B5EF4-FFF2-40B4-BE49-F238E27FC236}">
                  <a16:creationId xmlns:a16="http://schemas.microsoft.com/office/drawing/2014/main" id="{EECD89CE-6E0E-9D4E-A971-29E9A8F6BD00}"/>
                </a:ext>
              </a:extLst>
            </p:cNvPr>
            <p:cNvSpPr/>
            <p:nvPr userDrawn="1"/>
          </p:nvSpPr>
          <p:spPr>
            <a:xfrm>
              <a:off x="52823" y="2397770"/>
              <a:ext cx="514043" cy="514043"/>
            </a:xfrm>
            <a:prstGeom prst="ellipse">
              <a:avLst/>
            </a:prstGeom>
            <a:solidFill>
              <a:schemeClr val="bg1"/>
            </a:solidFill>
            <a:ln w="889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Ovaal 8">
              <a:extLst>
                <a:ext uri="{FF2B5EF4-FFF2-40B4-BE49-F238E27FC236}">
                  <a16:creationId xmlns:a16="http://schemas.microsoft.com/office/drawing/2014/main" id="{42F19A34-94FA-064D-8E75-BEE85B62E8D8}"/>
                </a:ext>
              </a:extLst>
            </p:cNvPr>
            <p:cNvSpPr/>
            <p:nvPr userDrawn="1"/>
          </p:nvSpPr>
          <p:spPr>
            <a:xfrm>
              <a:off x="127942" y="2472889"/>
              <a:ext cx="363804" cy="363804"/>
            </a:xfrm>
            <a:prstGeom prst="ellipse">
              <a:avLst/>
            </a:prstGeom>
            <a:solidFill>
              <a:schemeClr val="accent5">
                <a:lumMod val="60000"/>
                <a:lumOff val="4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nl-NL"/>
            </a:p>
          </p:txBody>
        </p:sp>
      </p:grpSp>
      <p:sp>
        <p:nvSpPr>
          <p:cNvPr id="10" name="Tijdelijke aanduiding voor datum 9">
            <a:extLst>
              <a:ext uri="{FF2B5EF4-FFF2-40B4-BE49-F238E27FC236}">
                <a16:creationId xmlns:a16="http://schemas.microsoft.com/office/drawing/2014/main" id="{6CD208BD-4317-F346-80C0-2B21A301E90A}"/>
              </a:ext>
            </a:extLst>
          </p:cNvPr>
          <p:cNvSpPr>
            <a:spLocks noGrp="1"/>
          </p:cNvSpPr>
          <p:nvPr>
            <p:ph type="dt" sz="half" idx="10"/>
          </p:nvPr>
        </p:nvSpPr>
        <p:spPr/>
        <p:txBody>
          <a:bodyPr/>
          <a:lstStyle/>
          <a:p>
            <a:fld id="{3730008D-1709-414B-AE0F-27194AE9E119}" type="datetime1">
              <a:rPr lang="nl-NL" smtClean="0"/>
              <a:t>4-2-2021</a:t>
            </a:fld>
            <a:endParaRPr lang="nl-NL" dirty="0"/>
          </a:p>
        </p:txBody>
      </p:sp>
      <p:sp>
        <p:nvSpPr>
          <p:cNvPr id="11" name="Tijdelijke aanduiding voor voettekst 10">
            <a:extLst>
              <a:ext uri="{FF2B5EF4-FFF2-40B4-BE49-F238E27FC236}">
                <a16:creationId xmlns:a16="http://schemas.microsoft.com/office/drawing/2014/main" id="{7E50FF09-0FB1-E446-A86D-C34487A5289C}"/>
              </a:ext>
            </a:extLst>
          </p:cNvPr>
          <p:cNvSpPr>
            <a:spLocks noGrp="1"/>
          </p:cNvSpPr>
          <p:nvPr>
            <p:ph type="ftr" sz="quarter" idx="11"/>
          </p:nvPr>
        </p:nvSpPr>
        <p:spPr/>
        <p:txBody>
          <a:bodyPr/>
          <a:lstStyle/>
          <a:p>
            <a:r>
              <a:rPr lang="nl-NL"/>
              <a:t>Continu verbeteren door persoonlijke ontwikkeling | Martin Boers</a:t>
            </a:r>
            <a:endParaRPr lang="nl-NL" dirty="0"/>
          </a:p>
        </p:txBody>
      </p:sp>
      <p:sp>
        <p:nvSpPr>
          <p:cNvPr id="12" name="Tijdelijke aanduiding voor dianummer 11">
            <a:extLst>
              <a:ext uri="{FF2B5EF4-FFF2-40B4-BE49-F238E27FC236}">
                <a16:creationId xmlns:a16="http://schemas.microsoft.com/office/drawing/2014/main" id="{2A917673-CC8D-5349-A75A-B4603EF0131B}"/>
              </a:ext>
            </a:extLst>
          </p:cNvPr>
          <p:cNvSpPr>
            <a:spLocks noGrp="1"/>
          </p:cNvSpPr>
          <p:nvPr>
            <p:ph type="sldNum" sz="quarter" idx="12"/>
          </p:nvPr>
        </p:nvSpPr>
        <p:spPr/>
        <p:txBody>
          <a:bodyPr/>
          <a:lstStyle/>
          <a:p>
            <a:fld id="{29590B2D-8F43-D14D-BD20-BCE1E13820D1}" type="slidenum">
              <a:rPr lang="nl-NL" smtClean="0"/>
              <a:pPr/>
              <a:t>‹nr.›</a:t>
            </a:fld>
            <a:endParaRPr lang="nl-NL" dirty="0"/>
          </a:p>
        </p:txBody>
      </p:sp>
    </p:spTree>
    <p:extLst>
      <p:ext uri="{BB962C8B-B14F-4D97-AF65-F5344CB8AC3E}">
        <p14:creationId xmlns:p14="http://schemas.microsoft.com/office/powerpoint/2010/main" val="32418924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9613BD-AFA2-6B46-981F-685633183831}"/>
              </a:ext>
            </a:extLst>
          </p:cNvPr>
          <p:cNvSpPr>
            <a:spLocks noGrp="1"/>
          </p:cNvSpPr>
          <p:nvPr>
            <p:ph type="title"/>
          </p:nvPr>
        </p:nvSpPr>
        <p:spPr/>
        <p:txBody>
          <a:bodyPr>
            <a:normAutofit/>
          </a:bodyPr>
          <a:lstStyle>
            <a:lvl1pPr>
              <a:defRPr sz="4000"/>
            </a:lvl1pPr>
          </a:lstStyle>
          <a:p>
            <a:r>
              <a:rPr lang="nl-NL"/>
              <a:t>Klik om stijl te bewerken</a:t>
            </a:r>
            <a:endParaRPr lang="nl-NL" dirty="0"/>
          </a:p>
        </p:txBody>
      </p:sp>
      <p:sp>
        <p:nvSpPr>
          <p:cNvPr id="3" name="Tijdelijke aanduiding voor inhoud 2">
            <a:extLst>
              <a:ext uri="{FF2B5EF4-FFF2-40B4-BE49-F238E27FC236}">
                <a16:creationId xmlns:a16="http://schemas.microsoft.com/office/drawing/2014/main" id="{5A2C6CD3-698D-0A48-8A3A-08FA6A8E457B}"/>
              </a:ext>
            </a:extLst>
          </p:cNvPr>
          <p:cNvSpPr>
            <a:spLocks noGrp="1"/>
          </p:cNvSpPr>
          <p:nvPr>
            <p:ph sz="half" idx="1"/>
          </p:nvPr>
        </p:nvSpPr>
        <p:spPr>
          <a:xfrm>
            <a:off x="838200" y="1825625"/>
            <a:ext cx="5181600" cy="4351338"/>
          </a:xfrm>
        </p:spPr>
        <p:txBody>
          <a:bodyPr/>
          <a:lstStyle>
            <a:lvl1pPr>
              <a:defRPr sz="2400"/>
            </a:lvl1pPr>
            <a:lvl2pPr>
              <a:defRPr sz="2000"/>
            </a:lvl2pPr>
            <a:lvl3pPr>
              <a:defRPr sz="1800"/>
            </a:lvl3pPr>
            <a:lvl4pPr>
              <a:defRPr sz="1600"/>
            </a:lvl4pPr>
            <a:lvl5pPr>
              <a:defRPr sz="14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inhoud 3">
            <a:extLst>
              <a:ext uri="{FF2B5EF4-FFF2-40B4-BE49-F238E27FC236}">
                <a16:creationId xmlns:a16="http://schemas.microsoft.com/office/drawing/2014/main" id="{A6B86F6E-72C2-CC4A-9697-B2B78DE02D3F}"/>
              </a:ext>
            </a:extLst>
          </p:cNvPr>
          <p:cNvSpPr>
            <a:spLocks noGrp="1"/>
          </p:cNvSpPr>
          <p:nvPr>
            <p:ph sz="half" idx="2"/>
          </p:nvPr>
        </p:nvSpPr>
        <p:spPr>
          <a:xfrm>
            <a:off x="6172200" y="1825625"/>
            <a:ext cx="5181600" cy="4351338"/>
          </a:xfrm>
        </p:spPr>
        <p:txBody>
          <a:bodyPr/>
          <a:lstStyle>
            <a:lvl1pPr>
              <a:defRPr sz="2400"/>
            </a:lvl1pPr>
            <a:lvl2pPr>
              <a:defRPr sz="2000"/>
            </a:lvl2pPr>
            <a:lvl3pPr>
              <a:defRPr sz="1800"/>
            </a:lvl3pPr>
            <a:lvl4pPr>
              <a:defRPr sz="1600"/>
            </a:lvl4pPr>
            <a:lvl5pPr>
              <a:defRPr sz="14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grpSp>
        <p:nvGrpSpPr>
          <p:cNvPr id="8" name="Groep 7">
            <a:extLst>
              <a:ext uri="{FF2B5EF4-FFF2-40B4-BE49-F238E27FC236}">
                <a16:creationId xmlns:a16="http://schemas.microsoft.com/office/drawing/2014/main" id="{A391A885-F3B8-5947-8386-E0747A0F790C}"/>
              </a:ext>
            </a:extLst>
          </p:cNvPr>
          <p:cNvGrpSpPr/>
          <p:nvPr userDrawn="1"/>
        </p:nvGrpSpPr>
        <p:grpSpPr>
          <a:xfrm>
            <a:off x="-257022" y="770884"/>
            <a:ext cx="514043" cy="514043"/>
            <a:chOff x="52823" y="2397770"/>
            <a:chExt cx="514043" cy="514043"/>
          </a:xfrm>
        </p:grpSpPr>
        <p:sp>
          <p:nvSpPr>
            <p:cNvPr id="9" name="Ovaal 8">
              <a:extLst>
                <a:ext uri="{FF2B5EF4-FFF2-40B4-BE49-F238E27FC236}">
                  <a16:creationId xmlns:a16="http://schemas.microsoft.com/office/drawing/2014/main" id="{9150018B-6F9D-DB4A-8569-5AA97E728980}"/>
                </a:ext>
              </a:extLst>
            </p:cNvPr>
            <p:cNvSpPr/>
            <p:nvPr userDrawn="1"/>
          </p:nvSpPr>
          <p:spPr>
            <a:xfrm>
              <a:off x="52823" y="2397770"/>
              <a:ext cx="514043" cy="514043"/>
            </a:xfrm>
            <a:prstGeom prst="ellipse">
              <a:avLst/>
            </a:prstGeom>
            <a:solidFill>
              <a:schemeClr val="bg1"/>
            </a:solidFill>
            <a:ln w="889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Ovaal 9">
              <a:extLst>
                <a:ext uri="{FF2B5EF4-FFF2-40B4-BE49-F238E27FC236}">
                  <a16:creationId xmlns:a16="http://schemas.microsoft.com/office/drawing/2014/main" id="{D1DE0ED8-5A7C-1A48-A97D-9BF441BCC4C5}"/>
                </a:ext>
              </a:extLst>
            </p:cNvPr>
            <p:cNvSpPr/>
            <p:nvPr userDrawn="1"/>
          </p:nvSpPr>
          <p:spPr>
            <a:xfrm>
              <a:off x="127942" y="2472889"/>
              <a:ext cx="363804" cy="363804"/>
            </a:xfrm>
            <a:prstGeom prst="ellipse">
              <a:avLst/>
            </a:prstGeom>
            <a:solidFill>
              <a:schemeClr val="accent5">
                <a:lumMod val="60000"/>
                <a:lumOff val="4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nl-NL"/>
            </a:p>
          </p:txBody>
        </p:sp>
      </p:grpSp>
      <p:sp>
        <p:nvSpPr>
          <p:cNvPr id="11" name="Tijdelijke aanduiding voor datum 10">
            <a:extLst>
              <a:ext uri="{FF2B5EF4-FFF2-40B4-BE49-F238E27FC236}">
                <a16:creationId xmlns:a16="http://schemas.microsoft.com/office/drawing/2014/main" id="{E4CBE87E-20F4-6242-B31F-E21F8CB924D2}"/>
              </a:ext>
            </a:extLst>
          </p:cNvPr>
          <p:cNvSpPr>
            <a:spLocks noGrp="1"/>
          </p:cNvSpPr>
          <p:nvPr>
            <p:ph type="dt" sz="half" idx="10"/>
          </p:nvPr>
        </p:nvSpPr>
        <p:spPr/>
        <p:txBody>
          <a:bodyPr/>
          <a:lstStyle/>
          <a:p>
            <a:fld id="{73E64E7E-A310-4F4D-A17F-623B1D9F0114}" type="datetime1">
              <a:rPr lang="nl-NL" smtClean="0"/>
              <a:t>4-2-2021</a:t>
            </a:fld>
            <a:endParaRPr lang="nl-NL" dirty="0"/>
          </a:p>
        </p:txBody>
      </p:sp>
      <p:sp>
        <p:nvSpPr>
          <p:cNvPr id="12" name="Tijdelijke aanduiding voor voettekst 11">
            <a:extLst>
              <a:ext uri="{FF2B5EF4-FFF2-40B4-BE49-F238E27FC236}">
                <a16:creationId xmlns:a16="http://schemas.microsoft.com/office/drawing/2014/main" id="{3551FB1C-A801-9942-933F-18F05F52E18D}"/>
              </a:ext>
            </a:extLst>
          </p:cNvPr>
          <p:cNvSpPr>
            <a:spLocks noGrp="1"/>
          </p:cNvSpPr>
          <p:nvPr>
            <p:ph type="ftr" sz="quarter" idx="11"/>
          </p:nvPr>
        </p:nvSpPr>
        <p:spPr/>
        <p:txBody>
          <a:bodyPr/>
          <a:lstStyle/>
          <a:p>
            <a:r>
              <a:rPr lang="nl-NL"/>
              <a:t>Continu verbeteren door persoonlijke ontwikkeling | Martin Boers</a:t>
            </a:r>
            <a:endParaRPr lang="nl-NL" dirty="0"/>
          </a:p>
        </p:txBody>
      </p:sp>
      <p:sp>
        <p:nvSpPr>
          <p:cNvPr id="13" name="Tijdelijke aanduiding voor dianummer 12">
            <a:extLst>
              <a:ext uri="{FF2B5EF4-FFF2-40B4-BE49-F238E27FC236}">
                <a16:creationId xmlns:a16="http://schemas.microsoft.com/office/drawing/2014/main" id="{FED3535A-7D2A-694F-ADF2-A1147A4E8AFC}"/>
              </a:ext>
            </a:extLst>
          </p:cNvPr>
          <p:cNvSpPr>
            <a:spLocks noGrp="1"/>
          </p:cNvSpPr>
          <p:nvPr>
            <p:ph type="sldNum" sz="quarter" idx="12"/>
          </p:nvPr>
        </p:nvSpPr>
        <p:spPr/>
        <p:txBody>
          <a:bodyPr/>
          <a:lstStyle/>
          <a:p>
            <a:fld id="{29590B2D-8F43-D14D-BD20-BCE1E13820D1}" type="slidenum">
              <a:rPr lang="nl-NL" smtClean="0"/>
              <a:pPr/>
              <a:t>‹nr.›</a:t>
            </a:fld>
            <a:endParaRPr lang="nl-NL" dirty="0"/>
          </a:p>
        </p:txBody>
      </p:sp>
    </p:spTree>
    <p:extLst>
      <p:ext uri="{BB962C8B-B14F-4D97-AF65-F5344CB8AC3E}">
        <p14:creationId xmlns:p14="http://schemas.microsoft.com/office/powerpoint/2010/main" val="19484155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41CCC8-E842-C24D-8911-E0754463B0BE}"/>
              </a:ext>
            </a:extLst>
          </p:cNvPr>
          <p:cNvSpPr>
            <a:spLocks noGrp="1"/>
          </p:cNvSpPr>
          <p:nvPr>
            <p:ph type="title"/>
          </p:nvPr>
        </p:nvSpPr>
        <p:spPr/>
        <p:txBody>
          <a:bodyPr>
            <a:normAutofit/>
          </a:bodyPr>
          <a:lstStyle>
            <a:lvl1pPr>
              <a:defRPr sz="4000"/>
            </a:lvl1pPr>
          </a:lstStyle>
          <a:p>
            <a:r>
              <a:rPr lang="nl-NL"/>
              <a:t>Klik om stijl te bewerken</a:t>
            </a:r>
            <a:endParaRPr lang="nl-NL" dirty="0"/>
          </a:p>
        </p:txBody>
      </p:sp>
      <p:grpSp>
        <p:nvGrpSpPr>
          <p:cNvPr id="6" name="Groep 5">
            <a:extLst>
              <a:ext uri="{FF2B5EF4-FFF2-40B4-BE49-F238E27FC236}">
                <a16:creationId xmlns:a16="http://schemas.microsoft.com/office/drawing/2014/main" id="{C946BD65-9C78-A242-9ADB-66894470C4F6}"/>
              </a:ext>
            </a:extLst>
          </p:cNvPr>
          <p:cNvGrpSpPr/>
          <p:nvPr userDrawn="1"/>
        </p:nvGrpSpPr>
        <p:grpSpPr>
          <a:xfrm>
            <a:off x="-257022" y="770884"/>
            <a:ext cx="514043" cy="514043"/>
            <a:chOff x="52823" y="2397770"/>
            <a:chExt cx="514043" cy="514043"/>
          </a:xfrm>
        </p:grpSpPr>
        <p:sp>
          <p:nvSpPr>
            <p:cNvPr id="7" name="Ovaal 6">
              <a:extLst>
                <a:ext uri="{FF2B5EF4-FFF2-40B4-BE49-F238E27FC236}">
                  <a16:creationId xmlns:a16="http://schemas.microsoft.com/office/drawing/2014/main" id="{E189595B-8DB3-3645-81DD-2AAE0933D267}"/>
                </a:ext>
              </a:extLst>
            </p:cNvPr>
            <p:cNvSpPr/>
            <p:nvPr userDrawn="1"/>
          </p:nvSpPr>
          <p:spPr>
            <a:xfrm>
              <a:off x="52823" y="2397770"/>
              <a:ext cx="514043" cy="514043"/>
            </a:xfrm>
            <a:prstGeom prst="ellipse">
              <a:avLst/>
            </a:prstGeom>
            <a:solidFill>
              <a:schemeClr val="bg1"/>
            </a:solidFill>
            <a:ln w="889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Ovaal 7">
              <a:extLst>
                <a:ext uri="{FF2B5EF4-FFF2-40B4-BE49-F238E27FC236}">
                  <a16:creationId xmlns:a16="http://schemas.microsoft.com/office/drawing/2014/main" id="{70483055-59D4-7A4A-9860-898C2E106034}"/>
                </a:ext>
              </a:extLst>
            </p:cNvPr>
            <p:cNvSpPr/>
            <p:nvPr userDrawn="1"/>
          </p:nvSpPr>
          <p:spPr>
            <a:xfrm>
              <a:off x="127942" y="2472889"/>
              <a:ext cx="363804" cy="363804"/>
            </a:xfrm>
            <a:prstGeom prst="ellipse">
              <a:avLst/>
            </a:prstGeom>
            <a:solidFill>
              <a:schemeClr val="accent5">
                <a:lumMod val="60000"/>
                <a:lumOff val="4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nl-NL"/>
            </a:p>
          </p:txBody>
        </p:sp>
      </p:grpSp>
      <p:sp>
        <p:nvSpPr>
          <p:cNvPr id="9" name="Tijdelijke aanduiding voor datum 8">
            <a:extLst>
              <a:ext uri="{FF2B5EF4-FFF2-40B4-BE49-F238E27FC236}">
                <a16:creationId xmlns:a16="http://schemas.microsoft.com/office/drawing/2014/main" id="{EFB17610-8AAD-494F-AD5B-0D3CD12370EA}"/>
              </a:ext>
            </a:extLst>
          </p:cNvPr>
          <p:cNvSpPr>
            <a:spLocks noGrp="1"/>
          </p:cNvSpPr>
          <p:nvPr>
            <p:ph type="dt" sz="half" idx="10"/>
          </p:nvPr>
        </p:nvSpPr>
        <p:spPr/>
        <p:txBody>
          <a:bodyPr/>
          <a:lstStyle/>
          <a:p>
            <a:fld id="{C3119492-152A-4E34-9034-85B4378FD3BA}" type="datetime1">
              <a:rPr lang="nl-NL" smtClean="0"/>
              <a:t>4-2-2021</a:t>
            </a:fld>
            <a:endParaRPr lang="nl-NL" dirty="0"/>
          </a:p>
        </p:txBody>
      </p:sp>
      <p:sp>
        <p:nvSpPr>
          <p:cNvPr id="10" name="Tijdelijke aanduiding voor voettekst 9">
            <a:extLst>
              <a:ext uri="{FF2B5EF4-FFF2-40B4-BE49-F238E27FC236}">
                <a16:creationId xmlns:a16="http://schemas.microsoft.com/office/drawing/2014/main" id="{EA7E33D2-A6FB-EE47-9C98-BEE5953F7CCC}"/>
              </a:ext>
            </a:extLst>
          </p:cNvPr>
          <p:cNvSpPr>
            <a:spLocks noGrp="1"/>
          </p:cNvSpPr>
          <p:nvPr>
            <p:ph type="ftr" sz="quarter" idx="11"/>
          </p:nvPr>
        </p:nvSpPr>
        <p:spPr/>
        <p:txBody>
          <a:bodyPr/>
          <a:lstStyle/>
          <a:p>
            <a:r>
              <a:rPr lang="nl-NL"/>
              <a:t>Continu verbeteren door persoonlijke ontwikkeling | Martin Boers</a:t>
            </a:r>
            <a:endParaRPr lang="nl-NL" dirty="0"/>
          </a:p>
        </p:txBody>
      </p:sp>
      <p:sp>
        <p:nvSpPr>
          <p:cNvPr id="11" name="Tijdelijke aanduiding voor dianummer 10">
            <a:extLst>
              <a:ext uri="{FF2B5EF4-FFF2-40B4-BE49-F238E27FC236}">
                <a16:creationId xmlns:a16="http://schemas.microsoft.com/office/drawing/2014/main" id="{3950341D-3230-BF4B-892C-72FB8156BAC1}"/>
              </a:ext>
            </a:extLst>
          </p:cNvPr>
          <p:cNvSpPr>
            <a:spLocks noGrp="1"/>
          </p:cNvSpPr>
          <p:nvPr>
            <p:ph type="sldNum" sz="quarter" idx="12"/>
          </p:nvPr>
        </p:nvSpPr>
        <p:spPr/>
        <p:txBody>
          <a:bodyPr/>
          <a:lstStyle/>
          <a:p>
            <a:fld id="{29590B2D-8F43-D14D-BD20-BCE1E13820D1}" type="slidenum">
              <a:rPr lang="nl-NL" smtClean="0"/>
              <a:pPr/>
              <a:t>‹nr.›</a:t>
            </a:fld>
            <a:endParaRPr lang="nl-NL" dirty="0"/>
          </a:p>
        </p:txBody>
      </p:sp>
    </p:spTree>
    <p:extLst>
      <p:ext uri="{BB962C8B-B14F-4D97-AF65-F5344CB8AC3E}">
        <p14:creationId xmlns:p14="http://schemas.microsoft.com/office/powerpoint/2010/main" val="28858736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5" name="Tijdelijke aanduiding voor datum 4">
            <a:extLst>
              <a:ext uri="{FF2B5EF4-FFF2-40B4-BE49-F238E27FC236}">
                <a16:creationId xmlns:a16="http://schemas.microsoft.com/office/drawing/2014/main" id="{11559B6F-015B-4445-988B-89EAFEE89805}"/>
              </a:ext>
            </a:extLst>
          </p:cNvPr>
          <p:cNvSpPr>
            <a:spLocks noGrp="1"/>
          </p:cNvSpPr>
          <p:nvPr>
            <p:ph type="dt" sz="half" idx="10"/>
          </p:nvPr>
        </p:nvSpPr>
        <p:spPr/>
        <p:txBody>
          <a:bodyPr/>
          <a:lstStyle/>
          <a:p>
            <a:fld id="{E4687C2E-7A5C-42CC-B134-F08CCF2C2D38}" type="datetime1">
              <a:rPr lang="nl-NL" smtClean="0"/>
              <a:t>4-2-2021</a:t>
            </a:fld>
            <a:endParaRPr lang="nl-NL" dirty="0"/>
          </a:p>
        </p:txBody>
      </p:sp>
      <p:sp>
        <p:nvSpPr>
          <p:cNvPr id="6" name="Tijdelijke aanduiding voor voettekst 5">
            <a:extLst>
              <a:ext uri="{FF2B5EF4-FFF2-40B4-BE49-F238E27FC236}">
                <a16:creationId xmlns:a16="http://schemas.microsoft.com/office/drawing/2014/main" id="{B76A9298-A440-3448-8740-C46DD02308C0}"/>
              </a:ext>
            </a:extLst>
          </p:cNvPr>
          <p:cNvSpPr>
            <a:spLocks noGrp="1"/>
          </p:cNvSpPr>
          <p:nvPr>
            <p:ph type="ftr" sz="quarter" idx="11"/>
          </p:nvPr>
        </p:nvSpPr>
        <p:spPr/>
        <p:txBody>
          <a:bodyPr/>
          <a:lstStyle/>
          <a:p>
            <a:r>
              <a:rPr lang="nl-NL"/>
              <a:t>Continu verbeteren door persoonlijke ontwikkeling | Martin Boers</a:t>
            </a:r>
            <a:endParaRPr lang="nl-NL" dirty="0"/>
          </a:p>
        </p:txBody>
      </p:sp>
      <p:sp>
        <p:nvSpPr>
          <p:cNvPr id="7" name="Tijdelijke aanduiding voor dianummer 6">
            <a:extLst>
              <a:ext uri="{FF2B5EF4-FFF2-40B4-BE49-F238E27FC236}">
                <a16:creationId xmlns:a16="http://schemas.microsoft.com/office/drawing/2014/main" id="{4355A9E5-9029-D641-999C-5C3D00424A6D}"/>
              </a:ext>
            </a:extLst>
          </p:cNvPr>
          <p:cNvSpPr>
            <a:spLocks noGrp="1"/>
          </p:cNvSpPr>
          <p:nvPr>
            <p:ph type="sldNum" sz="quarter" idx="12"/>
          </p:nvPr>
        </p:nvSpPr>
        <p:spPr/>
        <p:txBody>
          <a:bodyPr/>
          <a:lstStyle/>
          <a:p>
            <a:fld id="{29590B2D-8F43-D14D-BD20-BCE1E13820D1}" type="slidenum">
              <a:rPr lang="nl-NL" smtClean="0"/>
              <a:pPr/>
              <a:t>‹nr.›</a:t>
            </a:fld>
            <a:endParaRPr lang="nl-NL" dirty="0"/>
          </a:p>
        </p:txBody>
      </p:sp>
    </p:spTree>
    <p:extLst>
      <p:ext uri="{BB962C8B-B14F-4D97-AF65-F5344CB8AC3E}">
        <p14:creationId xmlns:p14="http://schemas.microsoft.com/office/powerpoint/2010/main" val="16907501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Lee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BE8B737B-62A4-844D-8720-22C2E0E2385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547" r="2796" b="29796"/>
          <a:stretch/>
        </p:blipFill>
        <p:spPr>
          <a:xfrm>
            <a:off x="168442" y="168442"/>
            <a:ext cx="11851105" cy="4620125"/>
          </a:xfrm>
          <a:prstGeom prst="rect">
            <a:avLst/>
          </a:prstGeom>
        </p:spPr>
      </p:pic>
      <p:sp>
        <p:nvSpPr>
          <p:cNvPr id="8" name="Rechthoek 7">
            <a:extLst>
              <a:ext uri="{FF2B5EF4-FFF2-40B4-BE49-F238E27FC236}">
                <a16:creationId xmlns:a16="http://schemas.microsoft.com/office/drawing/2014/main" id="{1BE29891-A7DF-EF4B-9890-F5F948625876}"/>
              </a:ext>
            </a:extLst>
          </p:cNvPr>
          <p:cNvSpPr/>
          <p:nvPr userDrawn="1"/>
        </p:nvSpPr>
        <p:spPr>
          <a:xfrm>
            <a:off x="168442" y="4795089"/>
            <a:ext cx="11851105" cy="15641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5B41B266-B616-CB4F-A9AA-900D1BB098CD}"/>
              </a:ext>
            </a:extLst>
          </p:cNvPr>
          <p:cNvSpPr/>
          <p:nvPr userDrawn="1"/>
        </p:nvSpPr>
        <p:spPr>
          <a:xfrm>
            <a:off x="168442" y="5125453"/>
            <a:ext cx="11851105" cy="1564105"/>
          </a:xfrm>
          <a:prstGeom prst="rect">
            <a:avLst/>
          </a:prstGeom>
          <a:solidFill>
            <a:srgbClr val="879D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6737BE71-43FF-BD4A-9917-0BAF29F74688}"/>
              </a:ext>
            </a:extLst>
          </p:cNvPr>
          <p:cNvSpPr/>
          <p:nvPr userDrawn="1"/>
        </p:nvSpPr>
        <p:spPr>
          <a:xfrm>
            <a:off x="168442" y="4788567"/>
            <a:ext cx="11851105" cy="228601"/>
          </a:xfrm>
          <a:prstGeom prst="rect">
            <a:avLst/>
          </a:prstGeom>
          <a:solidFill>
            <a:srgbClr val="D6D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Minutes Label">
            <a:extLst>
              <a:ext uri="{FF2B5EF4-FFF2-40B4-BE49-F238E27FC236}">
                <a16:creationId xmlns:a16="http://schemas.microsoft.com/office/drawing/2014/main" id="{76856309-A334-8146-82DB-83A90F82C43D}"/>
              </a:ext>
            </a:extLst>
          </p:cNvPr>
          <p:cNvSpPr txBox="1"/>
          <p:nvPr userDrawn="1"/>
        </p:nvSpPr>
        <p:spPr>
          <a:xfrm>
            <a:off x="4548025" y="2118004"/>
            <a:ext cx="3091937" cy="1015663"/>
          </a:xfrm>
          <a:prstGeom prst="rect">
            <a:avLst/>
          </a:prstGeom>
          <a:noFill/>
        </p:spPr>
        <p:txBody>
          <a:bodyPr wrap="square" rtlCol="0">
            <a:spAutoFit/>
          </a:bodyPr>
          <a:lstStyle/>
          <a:p>
            <a:pPr algn="ctr"/>
            <a:r>
              <a:rPr lang="en-US" sz="6000" b="1" cap="none" dirty="0" err="1">
                <a:solidFill>
                  <a:schemeClr val="accent2"/>
                </a:solidFill>
              </a:rPr>
              <a:t>Bedankt</a:t>
            </a:r>
            <a:r>
              <a:rPr lang="en-US" sz="6000" b="1" cap="none" dirty="0">
                <a:solidFill>
                  <a:schemeClr val="accent2"/>
                </a:solidFill>
              </a:rPr>
              <a:t>!</a:t>
            </a:r>
            <a:endParaRPr lang="en-US" sz="6000" b="1" cap="all" dirty="0">
              <a:solidFill>
                <a:schemeClr val="accent2"/>
              </a:solidFill>
            </a:endParaRPr>
          </a:p>
        </p:txBody>
      </p:sp>
      <p:sp>
        <p:nvSpPr>
          <p:cNvPr id="16" name="Rechthoek 15">
            <a:extLst>
              <a:ext uri="{FF2B5EF4-FFF2-40B4-BE49-F238E27FC236}">
                <a16:creationId xmlns:a16="http://schemas.microsoft.com/office/drawing/2014/main" id="{484F204C-CF27-5542-AAB2-9AD03D62B290}"/>
              </a:ext>
            </a:extLst>
          </p:cNvPr>
          <p:cNvSpPr/>
          <p:nvPr userDrawn="1"/>
        </p:nvSpPr>
        <p:spPr>
          <a:xfrm>
            <a:off x="4916876" y="5722839"/>
            <a:ext cx="2354234" cy="369332"/>
          </a:xfrm>
          <a:prstGeom prst="rect">
            <a:avLst/>
          </a:prstGeom>
        </p:spPr>
        <p:txBody>
          <a:bodyPr wrap="none">
            <a:spAutoFit/>
          </a:bodyPr>
          <a:lstStyle/>
          <a:p>
            <a:pPr algn="r"/>
            <a:r>
              <a:rPr lang="nl-NL" b="1" dirty="0" err="1">
                <a:solidFill>
                  <a:schemeClr val="bg1"/>
                </a:solidFill>
                <a:effectLst/>
                <a:latin typeface="+mn-lt"/>
              </a:rPr>
              <a:t>www.ao-metalektro.nl</a:t>
            </a:r>
            <a:endParaRPr lang="nl-NL" b="1" dirty="0">
              <a:solidFill>
                <a:schemeClr val="bg1"/>
              </a:solidFill>
              <a:effectLst/>
              <a:latin typeface="+mn-lt"/>
            </a:endParaRPr>
          </a:p>
        </p:txBody>
      </p:sp>
      <p:sp>
        <p:nvSpPr>
          <p:cNvPr id="3" name="Tijdelijke aanduiding voor inhoud 2">
            <a:extLst>
              <a:ext uri="{FF2B5EF4-FFF2-40B4-BE49-F238E27FC236}">
                <a16:creationId xmlns:a16="http://schemas.microsoft.com/office/drawing/2014/main" id="{825EDD9F-265D-9745-B072-7E6EBA0389A8}"/>
              </a:ext>
            </a:extLst>
          </p:cNvPr>
          <p:cNvSpPr>
            <a:spLocks noGrp="1"/>
          </p:cNvSpPr>
          <p:nvPr>
            <p:ph sz="quarter" idx="10"/>
          </p:nvPr>
        </p:nvSpPr>
        <p:spPr>
          <a:xfrm>
            <a:off x="2087937" y="3233738"/>
            <a:ext cx="8012112" cy="652462"/>
          </a:xfrm>
        </p:spPr>
        <p:txBody>
          <a:bodyPr/>
          <a:lstStyle>
            <a:lvl1pPr marL="0" indent="0" algn="ctr">
              <a:buFontTx/>
              <a:buNone/>
              <a:defRPr b="1">
                <a:solidFill>
                  <a:schemeClr val="accent1"/>
                </a:solidFill>
              </a:defRPr>
            </a:lvl1pPr>
            <a:lvl2pPr marL="457200" indent="0" algn="ctr">
              <a:buFontTx/>
              <a:buNone/>
              <a:defRPr b="1">
                <a:solidFill>
                  <a:schemeClr val="accent1"/>
                </a:solidFill>
              </a:defRPr>
            </a:lvl2pPr>
            <a:lvl3pPr marL="914400" indent="0" algn="ctr">
              <a:buFontTx/>
              <a:buNone/>
              <a:defRPr b="1">
                <a:solidFill>
                  <a:schemeClr val="accent1"/>
                </a:solidFill>
              </a:defRPr>
            </a:lvl3pPr>
            <a:lvl4pPr marL="1371600" indent="0" algn="ctr">
              <a:buFontTx/>
              <a:buNone/>
              <a:defRPr b="1">
                <a:solidFill>
                  <a:schemeClr val="accent1"/>
                </a:solidFill>
              </a:defRPr>
            </a:lvl4pPr>
            <a:lvl5pPr marL="1828800" indent="0" algn="ctr">
              <a:buFontTx/>
              <a:buNone/>
              <a:defRPr b="1">
                <a:solidFill>
                  <a:schemeClr val="accent1"/>
                </a:solidFill>
              </a:defRPr>
            </a:lvl5pPr>
          </a:lstStyle>
          <a:p>
            <a:pPr lvl="0"/>
            <a:r>
              <a:rPr lang="nl-NL"/>
              <a:t>Klikken om de tekststijl van het model te bewerken</a:t>
            </a:r>
          </a:p>
        </p:txBody>
      </p:sp>
    </p:spTree>
    <p:extLst>
      <p:ext uri="{BB962C8B-B14F-4D97-AF65-F5344CB8AC3E}">
        <p14:creationId xmlns:p14="http://schemas.microsoft.com/office/powerpoint/2010/main" val="2115824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1200B9-575C-8B4C-A719-B4144AB6D8C3}"/>
              </a:ext>
            </a:extLst>
          </p:cNvPr>
          <p:cNvSpPr>
            <a:spLocks noGrp="1"/>
          </p:cNvSpPr>
          <p:nvPr>
            <p:ph type="ctrTitle"/>
          </p:nvPr>
        </p:nvSpPr>
        <p:spPr>
          <a:xfrm>
            <a:off x="1427644" y="1122363"/>
            <a:ext cx="9240356" cy="1991283"/>
          </a:xfrm>
        </p:spPr>
        <p:txBody>
          <a:bodyPr anchor="b"/>
          <a:lstStyle>
            <a:lvl1pPr algn="l">
              <a:defRPr sz="6000"/>
            </a:lvl1pPr>
          </a:lstStyle>
          <a:p>
            <a:r>
              <a:rPr lang="nl-NL"/>
              <a:t>Klik om stijl te bewerken</a:t>
            </a:r>
            <a:endParaRPr lang="nl-NL" dirty="0"/>
          </a:p>
        </p:txBody>
      </p:sp>
      <p:sp>
        <p:nvSpPr>
          <p:cNvPr id="3" name="Ondertitel 2">
            <a:extLst>
              <a:ext uri="{FF2B5EF4-FFF2-40B4-BE49-F238E27FC236}">
                <a16:creationId xmlns:a16="http://schemas.microsoft.com/office/drawing/2014/main" id="{1AF59A50-AD74-A444-B66F-F2B9AFA2692B}"/>
              </a:ext>
            </a:extLst>
          </p:cNvPr>
          <p:cNvSpPr>
            <a:spLocks noGrp="1"/>
          </p:cNvSpPr>
          <p:nvPr>
            <p:ph type="subTitle" idx="1"/>
          </p:nvPr>
        </p:nvSpPr>
        <p:spPr>
          <a:xfrm>
            <a:off x="1427644" y="3197450"/>
            <a:ext cx="9240356" cy="2060350"/>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0" name="Tijdelijke aanduiding voor tekst 2">
            <a:extLst>
              <a:ext uri="{FF2B5EF4-FFF2-40B4-BE49-F238E27FC236}">
                <a16:creationId xmlns:a16="http://schemas.microsoft.com/office/drawing/2014/main" id="{1735CCE6-66A2-D748-A001-1C420C028552}"/>
              </a:ext>
            </a:extLst>
          </p:cNvPr>
          <p:cNvSpPr>
            <a:spLocks noGrp="1"/>
          </p:cNvSpPr>
          <p:nvPr>
            <p:ph type="body" idx="13"/>
          </p:nvPr>
        </p:nvSpPr>
        <p:spPr>
          <a:xfrm>
            <a:off x="1427644" y="627393"/>
            <a:ext cx="9919806" cy="663200"/>
          </a:xfrm>
        </p:spPr>
        <p:txBody>
          <a:bodyPr/>
          <a:lstStyle>
            <a:lvl1pPr marL="0" indent="0">
              <a:buNone/>
              <a:defRPr sz="2400" b="1">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grpSp>
        <p:nvGrpSpPr>
          <p:cNvPr id="7" name="Groep 6">
            <a:extLst>
              <a:ext uri="{FF2B5EF4-FFF2-40B4-BE49-F238E27FC236}">
                <a16:creationId xmlns:a16="http://schemas.microsoft.com/office/drawing/2014/main" id="{C7F8099E-C25C-8247-8F8B-68FD0AC3C17D}"/>
              </a:ext>
            </a:extLst>
          </p:cNvPr>
          <p:cNvGrpSpPr/>
          <p:nvPr userDrawn="1"/>
        </p:nvGrpSpPr>
        <p:grpSpPr>
          <a:xfrm>
            <a:off x="-257022" y="2397770"/>
            <a:ext cx="514043" cy="514043"/>
            <a:chOff x="52823" y="2397770"/>
            <a:chExt cx="514043" cy="514043"/>
          </a:xfrm>
        </p:grpSpPr>
        <p:sp>
          <p:nvSpPr>
            <p:cNvPr id="14" name="Ovaal 13">
              <a:extLst>
                <a:ext uri="{FF2B5EF4-FFF2-40B4-BE49-F238E27FC236}">
                  <a16:creationId xmlns:a16="http://schemas.microsoft.com/office/drawing/2014/main" id="{7039A678-9E72-9F4A-A3C6-7E911419E22F}"/>
                </a:ext>
              </a:extLst>
            </p:cNvPr>
            <p:cNvSpPr/>
            <p:nvPr userDrawn="1"/>
          </p:nvSpPr>
          <p:spPr>
            <a:xfrm>
              <a:off x="52823" y="2397770"/>
              <a:ext cx="514043" cy="514043"/>
            </a:xfrm>
            <a:prstGeom prst="ellipse">
              <a:avLst/>
            </a:prstGeom>
            <a:solidFill>
              <a:schemeClr val="bg1"/>
            </a:solidFill>
            <a:ln w="889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Ovaal 14">
              <a:extLst>
                <a:ext uri="{FF2B5EF4-FFF2-40B4-BE49-F238E27FC236}">
                  <a16:creationId xmlns:a16="http://schemas.microsoft.com/office/drawing/2014/main" id="{5E01DFDD-74E7-3544-9531-95F0C63B2A80}"/>
                </a:ext>
              </a:extLst>
            </p:cNvPr>
            <p:cNvSpPr/>
            <p:nvPr userDrawn="1"/>
          </p:nvSpPr>
          <p:spPr>
            <a:xfrm>
              <a:off x="127942" y="2472889"/>
              <a:ext cx="363804" cy="363804"/>
            </a:xfrm>
            <a:prstGeom prst="ellipse">
              <a:avLst/>
            </a:prstGeom>
            <a:solidFill>
              <a:schemeClr val="accent5">
                <a:lumMod val="60000"/>
                <a:lumOff val="4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nl-NL"/>
            </a:p>
          </p:txBody>
        </p:sp>
      </p:grpSp>
      <p:sp>
        <p:nvSpPr>
          <p:cNvPr id="9" name="Tijdelijke aanduiding voor datum 8">
            <a:extLst>
              <a:ext uri="{FF2B5EF4-FFF2-40B4-BE49-F238E27FC236}">
                <a16:creationId xmlns:a16="http://schemas.microsoft.com/office/drawing/2014/main" id="{A1E72B04-4D2E-0249-8D4A-AABCE69F6D01}"/>
              </a:ext>
            </a:extLst>
          </p:cNvPr>
          <p:cNvSpPr>
            <a:spLocks noGrp="1"/>
          </p:cNvSpPr>
          <p:nvPr>
            <p:ph type="dt" sz="half" idx="14"/>
          </p:nvPr>
        </p:nvSpPr>
        <p:spPr/>
        <p:txBody>
          <a:bodyPr/>
          <a:lstStyle/>
          <a:p>
            <a:fld id="{58A8C57A-EF85-48ED-A452-ACEA13EFACB6}" type="datetime1">
              <a:rPr lang="nl-NL" smtClean="0"/>
              <a:t>4-2-2021</a:t>
            </a:fld>
            <a:endParaRPr lang="nl-NL" dirty="0"/>
          </a:p>
        </p:txBody>
      </p:sp>
      <p:sp>
        <p:nvSpPr>
          <p:cNvPr id="11" name="Tijdelijke aanduiding voor voettekst 10">
            <a:extLst>
              <a:ext uri="{FF2B5EF4-FFF2-40B4-BE49-F238E27FC236}">
                <a16:creationId xmlns:a16="http://schemas.microsoft.com/office/drawing/2014/main" id="{A66D88EF-78C2-694D-A096-F01AFBFAD4A6}"/>
              </a:ext>
            </a:extLst>
          </p:cNvPr>
          <p:cNvSpPr>
            <a:spLocks noGrp="1"/>
          </p:cNvSpPr>
          <p:nvPr>
            <p:ph type="ftr" sz="quarter" idx="15"/>
          </p:nvPr>
        </p:nvSpPr>
        <p:spPr/>
        <p:txBody>
          <a:bodyPr/>
          <a:lstStyle/>
          <a:p>
            <a:r>
              <a:rPr lang="nl-NL"/>
              <a:t>Continu verbeteren door persoonlijke ontwikkeling | Martin Boers</a:t>
            </a:r>
            <a:endParaRPr lang="nl-NL" dirty="0"/>
          </a:p>
        </p:txBody>
      </p:sp>
      <p:sp>
        <p:nvSpPr>
          <p:cNvPr id="12" name="Tijdelijke aanduiding voor dianummer 11">
            <a:extLst>
              <a:ext uri="{FF2B5EF4-FFF2-40B4-BE49-F238E27FC236}">
                <a16:creationId xmlns:a16="http://schemas.microsoft.com/office/drawing/2014/main" id="{C9BECC79-27BF-3A44-8399-1D9073B95D52}"/>
              </a:ext>
            </a:extLst>
          </p:cNvPr>
          <p:cNvSpPr>
            <a:spLocks noGrp="1"/>
          </p:cNvSpPr>
          <p:nvPr>
            <p:ph type="sldNum" sz="quarter" idx="16"/>
          </p:nvPr>
        </p:nvSpPr>
        <p:spPr/>
        <p:txBody>
          <a:bodyPr/>
          <a:lstStyle/>
          <a:p>
            <a:fld id="{29590B2D-8F43-D14D-BD20-BCE1E13820D1}" type="slidenum">
              <a:rPr lang="nl-NL" smtClean="0"/>
              <a:pPr/>
              <a:t>‹nr.›</a:t>
            </a:fld>
            <a:endParaRPr lang="nl-NL" dirty="0"/>
          </a:p>
        </p:txBody>
      </p:sp>
    </p:spTree>
    <p:extLst>
      <p:ext uri="{BB962C8B-B14F-4D97-AF65-F5344CB8AC3E}">
        <p14:creationId xmlns:p14="http://schemas.microsoft.com/office/powerpoint/2010/main" val="172553081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D2F151A5-C304-9D4E-BE2A-54F6952899AC}"/>
              </a:ext>
            </a:extLst>
          </p:cNvPr>
          <p:cNvSpPr>
            <a:spLocks noGrp="1"/>
          </p:cNvSpPr>
          <p:nvPr>
            <p:ph idx="1"/>
          </p:nvPr>
        </p:nvSpPr>
        <p:spPr>
          <a:xfrm>
            <a:off x="1427642" y="2397770"/>
            <a:ext cx="9926157" cy="3185990"/>
          </a:xfrm>
        </p:spPr>
        <p:txBody>
          <a:bodyPr/>
          <a:lstStyle>
            <a:lvl1pPr>
              <a:defRPr sz="2400"/>
            </a:lvl1pPr>
            <a:lvl2pPr>
              <a:defRPr sz="2000"/>
            </a:lvl2pPr>
            <a:lvl3pPr>
              <a:defRPr sz="1800"/>
            </a:lvl3pPr>
            <a:lvl4pPr>
              <a:defRPr sz="1600"/>
            </a:lvl4pPr>
            <a:lvl5pPr>
              <a:defRPr sz="16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8" name="Tijdelijke aanduiding voor titel 1">
            <a:extLst>
              <a:ext uri="{FF2B5EF4-FFF2-40B4-BE49-F238E27FC236}">
                <a16:creationId xmlns:a16="http://schemas.microsoft.com/office/drawing/2014/main" id="{97798A7F-DFD1-8144-9E72-E517DE755460}"/>
              </a:ext>
            </a:extLst>
          </p:cNvPr>
          <p:cNvSpPr>
            <a:spLocks noGrp="1"/>
          </p:cNvSpPr>
          <p:nvPr>
            <p:ph type="title"/>
          </p:nvPr>
        </p:nvSpPr>
        <p:spPr>
          <a:xfrm>
            <a:off x="1427644" y="293107"/>
            <a:ext cx="9926156" cy="1099719"/>
          </a:xfrm>
          <a:prstGeom prst="rect">
            <a:avLst/>
          </a:prstGeom>
        </p:spPr>
        <p:txBody>
          <a:bodyPr vert="horz" lIns="91440" tIns="45720" rIns="91440" bIns="45720" rtlCol="0" anchor="ctr">
            <a:normAutofit/>
          </a:bodyPr>
          <a:lstStyle/>
          <a:p>
            <a:r>
              <a:rPr lang="nl-NL"/>
              <a:t>Klik om stijl te bewerken</a:t>
            </a:r>
            <a:endParaRPr lang="nl-NL" dirty="0"/>
          </a:p>
        </p:txBody>
      </p:sp>
      <p:grpSp>
        <p:nvGrpSpPr>
          <p:cNvPr id="19" name="Groep 18">
            <a:extLst>
              <a:ext uri="{FF2B5EF4-FFF2-40B4-BE49-F238E27FC236}">
                <a16:creationId xmlns:a16="http://schemas.microsoft.com/office/drawing/2014/main" id="{DE812C67-E75E-FA4C-96CD-8481D0CBB75C}"/>
              </a:ext>
            </a:extLst>
          </p:cNvPr>
          <p:cNvGrpSpPr/>
          <p:nvPr userDrawn="1"/>
        </p:nvGrpSpPr>
        <p:grpSpPr>
          <a:xfrm>
            <a:off x="-257022" y="2397770"/>
            <a:ext cx="514043" cy="514043"/>
            <a:chOff x="52823" y="2397770"/>
            <a:chExt cx="514043" cy="514043"/>
          </a:xfrm>
        </p:grpSpPr>
        <p:sp>
          <p:nvSpPr>
            <p:cNvPr id="20" name="Ovaal 19">
              <a:extLst>
                <a:ext uri="{FF2B5EF4-FFF2-40B4-BE49-F238E27FC236}">
                  <a16:creationId xmlns:a16="http://schemas.microsoft.com/office/drawing/2014/main" id="{1A562940-F9AB-2147-9868-4745D6BC2428}"/>
                </a:ext>
              </a:extLst>
            </p:cNvPr>
            <p:cNvSpPr/>
            <p:nvPr userDrawn="1"/>
          </p:nvSpPr>
          <p:spPr>
            <a:xfrm>
              <a:off x="52823" y="2397770"/>
              <a:ext cx="514043" cy="514043"/>
            </a:xfrm>
            <a:prstGeom prst="ellipse">
              <a:avLst/>
            </a:prstGeom>
            <a:solidFill>
              <a:schemeClr val="bg1"/>
            </a:solidFill>
            <a:ln w="889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Ovaal 20">
              <a:extLst>
                <a:ext uri="{FF2B5EF4-FFF2-40B4-BE49-F238E27FC236}">
                  <a16:creationId xmlns:a16="http://schemas.microsoft.com/office/drawing/2014/main" id="{A4054263-3CDC-7543-A19A-BE28FE6663F1}"/>
                </a:ext>
              </a:extLst>
            </p:cNvPr>
            <p:cNvSpPr/>
            <p:nvPr userDrawn="1"/>
          </p:nvSpPr>
          <p:spPr>
            <a:xfrm>
              <a:off x="127942" y="2472889"/>
              <a:ext cx="363804" cy="363804"/>
            </a:xfrm>
            <a:prstGeom prst="ellipse">
              <a:avLst/>
            </a:prstGeom>
            <a:solidFill>
              <a:schemeClr val="accent5">
                <a:lumMod val="60000"/>
                <a:lumOff val="4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nl-NL"/>
            </a:p>
          </p:txBody>
        </p:sp>
      </p:grpSp>
      <p:sp>
        <p:nvSpPr>
          <p:cNvPr id="2" name="Tijdelijke aanduiding voor datum 1">
            <a:extLst>
              <a:ext uri="{FF2B5EF4-FFF2-40B4-BE49-F238E27FC236}">
                <a16:creationId xmlns:a16="http://schemas.microsoft.com/office/drawing/2014/main" id="{BDC289C5-0CF7-164B-BDC7-D53AEC856AB2}"/>
              </a:ext>
            </a:extLst>
          </p:cNvPr>
          <p:cNvSpPr>
            <a:spLocks noGrp="1"/>
          </p:cNvSpPr>
          <p:nvPr>
            <p:ph type="dt" sz="half" idx="10"/>
          </p:nvPr>
        </p:nvSpPr>
        <p:spPr/>
        <p:txBody>
          <a:bodyPr/>
          <a:lstStyle/>
          <a:p>
            <a:fld id="{7D4C4E99-4D7A-4C8F-B2E9-C6E5C4D30C08}" type="datetime1">
              <a:rPr lang="nl-NL" smtClean="0"/>
              <a:t>4-2-2021</a:t>
            </a:fld>
            <a:endParaRPr lang="nl-NL" dirty="0"/>
          </a:p>
        </p:txBody>
      </p:sp>
      <p:sp>
        <p:nvSpPr>
          <p:cNvPr id="7" name="Tijdelijke aanduiding voor voettekst 6">
            <a:extLst>
              <a:ext uri="{FF2B5EF4-FFF2-40B4-BE49-F238E27FC236}">
                <a16:creationId xmlns:a16="http://schemas.microsoft.com/office/drawing/2014/main" id="{041CFBBA-270D-9148-A64F-B318160E6739}"/>
              </a:ext>
            </a:extLst>
          </p:cNvPr>
          <p:cNvSpPr>
            <a:spLocks noGrp="1"/>
          </p:cNvSpPr>
          <p:nvPr>
            <p:ph type="ftr" sz="quarter" idx="11"/>
          </p:nvPr>
        </p:nvSpPr>
        <p:spPr/>
        <p:txBody>
          <a:bodyPr/>
          <a:lstStyle/>
          <a:p>
            <a:r>
              <a:rPr lang="nl-NL"/>
              <a:t>Continu verbeteren door persoonlijke ontwikkeling | Martin Boers</a:t>
            </a:r>
            <a:endParaRPr lang="nl-NL" dirty="0"/>
          </a:p>
        </p:txBody>
      </p:sp>
      <p:sp>
        <p:nvSpPr>
          <p:cNvPr id="8" name="Tijdelijke aanduiding voor dianummer 7">
            <a:extLst>
              <a:ext uri="{FF2B5EF4-FFF2-40B4-BE49-F238E27FC236}">
                <a16:creationId xmlns:a16="http://schemas.microsoft.com/office/drawing/2014/main" id="{560743D3-78E5-E74A-B99B-4C9106D5E1F2}"/>
              </a:ext>
            </a:extLst>
          </p:cNvPr>
          <p:cNvSpPr>
            <a:spLocks noGrp="1"/>
          </p:cNvSpPr>
          <p:nvPr>
            <p:ph type="sldNum" sz="quarter" idx="12"/>
          </p:nvPr>
        </p:nvSpPr>
        <p:spPr/>
        <p:txBody>
          <a:bodyPr/>
          <a:lstStyle/>
          <a:p>
            <a:fld id="{29590B2D-8F43-D14D-BD20-BCE1E13820D1}" type="slidenum">
              <a:rPr lang="nl-NL" smtClean="0"/>
              <a:pPr/>
              <a:t>‹nr.›</a:t>
            </a:fld>
            <a:endParaRPr lang="nl-NL" dirty="0"/>
          </a:p>
        </p:txBody>
      </p:sp>
    </p:spTree>
    <p:extLst>
      <p:ext uri="{BB962C8B-B14F-4D97-AF65-F5344CB8AC3E}">
        <p14:creationId xmlns:p14="http://schemas.microsoft.com/office/powerpoint/2010/main" val="1838882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el en object">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D2F151A5-C304-9D4E-BE2A-54F6952899AC}"/>
              </a:ext>
            </a:extLst>
          </p:cNvPr>
          <p:cNvSpPr>
            <a:spLocks noGrp="1"/>
          </p:cNvSpPr>
          <p:nvPr>
            <p:ph idx="1"/>
          </p:nvPr>
        </p:nvSpPr>
        <p:spPr>
          <a:xfrm>
            <a:off x="1427642" y="3194408"/>
            <a:ext cx="9926157" cy="3185990"/>
          </a:xfrm>
        </p:spPr>
        <p:txBody>
          <a:bodyPr/>
          <a:lstStyle>
            <a:lvl1pPr>
              <a:defRPr sz="2400"/>
            </a:lvl1pPr>
            <a:lvl2pPr>
              <a:defRPr sz="2000"/>
            </a:lvl2pPr>
            <a:lvl3pPr>
              <a:defRPr sz="1800"/>
            </a:lvl3pPr>
            <a:lvl4pPr>
              <a:defRPr sz="1600"/>
            </a:lvl4pPr>
            <a:lvl5pPr>
              <a:defRPr sz="16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0" name="Tijdelijke aanduiding voor tekst 2">
            <a:extLst>
              <a:ext uri="{FF2B5EF4-FFF2-40B4-BE49-F238E27FC236}">
                <a16:creationId xmlns:a16="http://schemas.microsoft.com/office/drawing/2014/main" id="{651A4076-C518-714F-87A8-2CA62EC0DD30}"/>
              </a:ext>
            </a:extLst>
          </p:cNvPr>
          <p:cNvSpPr>
            <a:spLocks noGrp="1"/>
          </p:cNvSpPr>
          <p:nvPr>
            <p:ph type="body" idx="13"/>
          </p:nvPr>
        </p:nvSpPr>
        <p:spPr>
          <a:xfrm>
            <a:off x="1427644" y="627393"/>
            <a:ext cx="9919806" cy="663200"/>
          </a:xfrm>
        </p:spPr>
        <p:txBody>
          <a:bodyPr/>
          <a:lstStyle>
            <a:lvl1pPr marL="0" indent="0">
              <a:buNone/>
              <a:defRPr sz="2400" b="1">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18" name="Tijdelijke aanduiding voor titel 1">
            <a:extLst>
              <a:ext uri="{FF2B5EF4-FFF2-40B4-BE49-F238E27FC236}">
                <a16:creationId xmlns:a16="http://schemas.microsoft.com/office/drawing/2014/main" id="{97798A7F-DFD1-8144-9E72-E517DE755460}"/>
              </a:ext>
            </a:extLst>
          </p:cNvPr>
          <p:cNvSpPr>
            <a:spLocks noGrp="1"/>
          </p:cNvSpPr>
          <p:nvPr>
            <p:ph type="title"/>
          </p:nvPr>
        </p:nvSpPr>
        <p:spPr>
          <a:xfrm>
            <a:off x="1427644" y="2094689"/>
            <a:ext cx="9926156" cy="1099719"/>
          </a:xfrm>
          <a:prstGeom prst="rect">
            <a:avLst/>
          </a:prstGeom>
        </p:spPr>
        <p:txBody>
          <a:bodyPr vert="horz" lIns="91440" tIns="45720" rIns="91440" bIns="45720" rtlCol="0" anchor="ctr">
            <a:normAutofit/>
          </a:bodyPr>
          <a:lstStyle>
            <a:lvl1pPr>
              <a:defRPr sz="4000"/>
            </a:lvl1pPr>
          </a:lstStyle>
          <a:p>
            <a:r>
              <a:rPr lang="nl-NL"/>
              <a:t>Klik om stijl te bewerken</a:t>
            </a:r>
            <a:endParaRPr lang="nl-NL" dirty="0"/>
          </a:p>
        </p:txBody>
      </p:sp>
      <p:grpSp>
        <p:nvGrpSpPr>
          <p:cNvPr id="19" name="Groep 18">
            <a:extLst>
              <a:ext uri="{FF2B5EF4-FFF2-40B4-BE49-F238E27FC236}">
                <a16:creationId xmlns:a16="http://schemas.microsoft.com/office/drawing/2014/main" id="{DE812C67-E75E-FA4C-96CD-8481D0CBB75C}"/>
              </a:ext>
            </a:extLst>
          </p:cNvPr>
          <p:cNvGrpSpPr/>
          <p:nvPr userDrawn="1"/>
        </p:nvGrpSpPr>
        <p:grpSpPr>
          <a:xfrm>
            <a:off x="-257022" y="2397770"/>
            <a:ext cx="514043" cy="514043"/>
            <a:chOff x="52823" y="2397770"/>
            <a:chExt cx="514043" cy="514043"/>
          </a:xfrm>
        </p:grpSpPr>
        <p:sp>
          <p:nvSpPr>
            <p:cNvPr id="20" name="Ovaal 19">
              <a:extLst>
                <a:ext uri="{FF2B5EF4-FFF2-40B4-BE49-F238E27FC236}">
                  <a16:creationId xmlns:a16="http://schemas.microsoft.com/office/drawing/2014/main" id="{1A562940-F9AB-2147-9868-4745D6BC2428}"/>
                </a:ext>
              </a:extLst>
            </p:cNvPr>
            <p:cNvSpPr/>
            <p:nvPr userDrawn="1"/>
          </p:nvSpPr>
          <p:spPr>
            <a:xfrm>
              <a:off x="52823" y="2397770"/>
              <a:ext cx="514043" cy="514043"/>
            </a:xfrm>
            <a:prstGeom prst="ellipse">
              <a:avLst/>
            </a:prstGeom>
            <a:solidFill>
              <a:schemeClr val="bg1"/>
            </a:solidFill>
            <a:ln w="889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Ovaal 20">
              <a:extLst>
                <a:ext uri="{FF2B5EF4-FFF2-40B4-BE49-F238E27FC236}">
                  <a16:creationId xmlns:a16="http://schemas.microsoft.com/office/drawing/2014/main" id="{A4054263-3CDC-7543-A19A-BE28FE6663F1}"/>
                </a:ext>
              </a:extLst>
            </p:cNvPr>
            <p:cNvSpPr/>
            <p:nvPr userDrawn="1"/>
          </p:nvSpPr>
          <p:spPr>
            <a:xfrm>
              <a:off x="127942" y="2472889"/>
              <a:ext cx="363804" cy="363804"/>
            </a:xfrm>
            <a:prstGeom prst="ellipse">
              <a:avLst/>
            </a:prstGeom>
            <a:solidFill>
              <a:schemeClr val="accent5">
                <a:lumMod val="60000"/>
                <a:lumOff val="4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nl-NL"/>
            </a:p>
          </p:txBody>
        </p:sp>
      </p:grpSp>
      <p:sp>
        <p:nvSpPr>
          <p:cNvPr id="2" name="Tijdelijke aanduiding voor datum 1">
            <a:extLst>
              <a:ext uri="{FF2B5EF4-FFF2-40B4-BE49-F238E27FC236}">
                <a16:creationId xmlns:a16="http://schemas.microsoft.com/office/drawing/2014/main" id="{77F6A6DA-DFA2-D84E-BCE4-71DE9C2F75DF}"/>
              </a:ext>
            </a:extLst>
          </p:cNvPr>
          <p:cNvSpPr>
            <a:spLocks noGrp="1"/>
          </p:cNvSpPr>
          <p:nvPr>
            <p:ph type="dt" sz="half" idx="14"/>
          </p:nvPr>
        </p:nvSpPr>
        <p:spPr/>
        <p:txBody>
          <a:bodyPr/>
          <a:lstStyle/>
          <a:p>
            <a:fld id="{253BD11F-1E5B-498F-949C-91F470EC197A}" type="datetime1">
              <a:rPr lang="nl-NL" smtClean="0"/>
              <a:t>4-2-2021</a:t>
            </a:fld>
            <a:endParaRPr lang="nl-NL" dirty="0"/>
          </a:p>
        </p:txBody>
      </p:sp>
      <p:sp>
        <p:nvSpPr>
          <p:cNvPr id="7" name="Tijdelijke aanduiding voor voettekst 6">
            <a:extLst>
              <a:ext uri="{FF2B5EF4-FFF2-40B4-BE49-F238E27FC236}">
                <a16:creationId xmlns:a16="http://schemas.microsoft.com/office/drawing/2014/main" id="{08DDED06-F96D-424B-B839-18D790B16E99}"/>
              </a:ext>
            </a:extLst>
          </p:cNvPr>
          <p:cNvSpPr>
            <a:spLocks noGrp="1"/>
          </p:cNvSpPr>
          <p:nvPr>
            <p:ph type="ftr" sz="quarter" idx="15"/>
          </p:nvPr>
        </p:nvSpPr>
        <p:spPr/>
        <p:txBody>
          <a:bodyPr/>
          <a:lstStyle/>
          <a:p>
            <a:r>
              <a:rPr lang="nl-NL"/>
              <a:t>Continu verbeteren door persoonlijke ontwikkeling | Martin Boers</a:t>
            </a:r>
            <a:endParaRPr lang="nl-NL" dirty="0"/>
          </a:p>
        </p:txBody>
      </p:sp>
      <p:sp>
        <p:nvSpPr>
          <p:cNvPr id="8" name="Tijdelijke aanduiding voor dianummer 7">
            <a:extLst>
              <a:ext uri="{FF2B5EF4-FFF2-40B4-BE49-F238E27FC236}">
                <a16:creationId xmlns:a16="http://schemas.microsoft.com/office/drawing/2014/main" id="{6A3FC3B3-94F7-3142-88C6-B52EBDAB0F26}"/>
              </a:ext>
            </a:extLst>
          </p:cNvPr>
          <p:cNvSpPr>
            <a:spLocks noGrp="1"/>
          </p:cNvSpPr>
          <p:nvPr>
            <p:ph type="sldNum" sz="quarter" idx="16"/>
          </p:nvPr>
        </p:nvSpPr>
        <p:spPr/>
        <p:txBody>
          <a:bodyPr/>
          <a:lstStyle/>
          <a:p>
            <a:fld id="{29590B2D-8F43-D14D-BD20-BCE1E13820D1}" type="slidenum">
              <a:rPr lang="nl-NL" smtClean="0"/>
              <a:pPr/>
              <a:t>‹nr.›</a:t>
            </a:fld>
            <a:endParaRPr lang="nl-NL" dirty="0"/>
          </a:p>
        </p:txBody>
      </p:sp>
    </p:spTree>
    <p:extLst>
      <p:ext uri="{BB962C8B-B14F-4D97-AF65-F5344CB8AC3E}">
        <p14:creationId xmlns:p14="http://schemas.microsoft.com/office/powerpoint/2010/main" val="1041884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24AC7A-FC3F-C344-848B-2EF7A859E1DC}"/>
              </a:ext>
            </a:extLst>
          </p:cNvPr>
          <p:cNvSpPr>
            <a:spLocks noGrp="1"/>
          </p:cNvSpPr>
          <p:nvPr>
            <p:ph type="title"/>
          </p:nvPr>
        </p:nvSpPr>
        <p:spPr>
          <a:xfrm>
            <a:off x="831850" y="1709738"/>
            <a:ext cx="10515600" cy="2852737"/>
          </a:xfrm>
        </p:spPr>
        <p:txBody>
          <a:bodyPr anchor="b">
            <a:normAutofit/>
          </a:bodyPr>
          <a:lstStyle>
            <a:lvl1pPr>
              <a:defRPr sz="5400"/>
            </a:lvl1pPr>
          </a:lstStyle>
          <a:p>
            <a:r>
              <a:rPr lang="nl-NL"/>
              <a:t>Klik om stijl te bewerken</a:t>
            </a:r>
            <a:endParaRPr lang="nl-NL" dirty="0"/>
          </a:p>
        </p:txBody>
      </p:sp>
      <p:sp>
        <p:nvSpPr>
          <p:cNvPr id="3" name="Tijdelijke aanduiding voor tekst 2">
            <a:extLst>
              <a:ext uri="{FF2B5EF4-FFF2-40B4-BE49-F238E27FC236}">
                <a16:creationId xmlns:a16="http://schemas.microsoft.com/office/drawing/2014/main" id="{2DE9DF1D-44CB-2448-AABB-11DE91F1748D}"/>
              </a:ext>
            </a:extLst>
          </p:cNvPr>
          <p:cNvSpPr>
            <a:spLocks noGrp="1"/>
          </p:cNvSpPr>
          <p:nvPr>
            <p:ph type="body" idx="1"/>
          </p:nvPr>
        </p:nvSpPr>
        <p:spPr>
          <a:xfrm>
            <a:off x="831850" y="4589463"/>
            <a:ext cx="10515600" cy="1500187"/>
          </a:xfrm>
        </p:spPr>
        <p:txBody>
          <a:bodyPr/>
          <a:lstStyle>
            <a:lvl1pPr marL="0" indent="0">
              <a:buNone/>
              <a:defRPr sz="2400" b="1">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grpSp>
        <p:nvGrpSpPr>
          <p:cNvPr id="7" name="Groep 6">
            <a:extLst>
              <a:ext uri="{FF2B5EF4-FFF2-40B4-BE49-F238E27FC236}">
                <a16:creationId xmlns:a16="http://schemas.microsoft.com/office/drawing/2014/main" id="{05EB18C9-175D-7B48-8DE0-B19DD78CAFC9}"/>
              </a:ext>
            </a:extLst>
          </p:cNvPr>
          <p:cNvGrpSpPr/>
          <p:nvPr userDrawn="1"/>
        </p:nvGrpSpPr>
        <p:grpSpPr>
          <a:xfrm>
            <a:off x="-257022" y="3824494"/>
            <a:ext cx="514043" cy="514043"/>
            <a:chOff x="52823" y="2397770"/>
            <a:chExt cx="514043" cy="514043"/>
          </a:xfrm>
        </p:grpSpPr>
        <p:sp>
          <p:nvSpPr>
            <p:cNvPr id="8" name="Ovaal 7">
              <a:extLst>
                <a:ext uri="{FF2B5EF4-FFF2-40B4-BE49-F238E27FC236}">
                  <a16:creationId xmlns:a16="http://schemas.microsoft.com/office/drawing/2014/main" id="{EECD89CE-6E0E-9D4E-A971-29E9A8F6BD00}"/>
                </a:ext>
              </a:extLst>
            </p:cNvPr>
            <p:cNvSpPr/>
            <p:nvPr userDrawn="1"/>
          </p:nvSpPr>
          <p:spPr>
            <a:xfrm>
              <a:off x="52823" y="2397770"/>
              <a:ext cx="514043" cy="514043"/>
            </a:xfrm>
            <a:prstGeom prst="ellipse">
              <a:avLst/>
            </a:prstGeom>
            <a:solidFill>
              <a:schemeClr val="bg1"/>
            </a:solidFill>
            <a:ln w="889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Ovaal 8">
              <a:extLst>
                <a:ext uri="{FF2B5EF4-FFF2-40B4-BE49-F238E27FC236}">
                  <a16:creationId xmlns:a16="http://schemas.microsoft.com/office/drawing/2014/main" id="{42F19A34-94FA-064D-8E75-BEE85B62E8D8}"/>
                </a:ext>
              </a:extLst>
            </p:cNvPr>
            <p:cNvSpPr/>
            <p:nvPr userDrawn="1"/>
          </p:nvSpPr>
          <p:spPr>
            <a:xfrm>
              <a:off x="127942" y="2472889"/>
              <a:ext cx="363804" cy="363804"/>
            </a:xfrm>
            <a:prstGeom prst="ellipse">
              <a:avLst/>
            </a:prstGeom>
            <a:solidFill>
              <a:schemeClr val="accent5">
                <a:lumMod val="60000"/>
                <a:lumOff val="4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nl-NL"/>
            </a:p>
          </p:txBody>
        </p:sp>
      </p:grpSp>
      <p:sp>
        <p:nvSpPr>
          <p:cNvPr id="10" name="Tijdelijke aanduiding voor datum 9">
            <a:extLst>
              <a:ext uri="{FF2B5EF4-FFF2-40B4-BE49-F238E27FC236}">
                <a16:creationId xmlns:a16="http://schemas.microsoft.com/office/drawing/2014/main" id="{6CD208BD-4317-F346-80C0-2B21A301E90A}"/>
              </a:ext>
            </a:extLst>
          </p:cNvPr>
          <p:cNvSpPr>
            <a:spLocks noGrp="1"/>
          </p:cNvSpPr>
          <p:nvPr>
            <p:ph type="dt" sz="half" idx="10"/>
          </p:nvPr>
        </p:nvSpPr>
        <p:spPr/>
        <p:txBody>
          <a:bodyPr/>
          <a:lstStyle/>
          <a:p>
            <a:fld id="{5B3EE78B-B28D-47F1-B15B-44383314AF5D}" type="datetime1">
              <a:rPr lang="nl-NL" smtClean="0"/>
              <a:t>4-2-2021</a:t>
            </a:fld>
            <a:endParaRPr lang="nl-NL" dirty="0"/>
          </a:p>
        </p:txBody>
      </p:sp>
      <p:sp>
        <p:nvSpPr>
          <p:cNvPr id="11" name="Tijdelijke aanduiding voor voettekst 10">
            <a:extLst>
              <a:ext uri="{FF2B5EF4-FFF2-40B4-BE49-F238E27FC236}">
                <a16:creationId xmlns:a16="http://schemas.microsoft.com/office/drawing/2014/main" id="{7E50FF09-0FB1-E446-A86D-C34487A5289C}"/>
              </a:ext>
            </a:extLst>
          </p:cNvPr>
          <p:cNvSpPr>
            <a:spLocks noGrp="1"/>
          </p:cNvSpPr>
          <p:nvPr>
            <p:ph type="ftr" sz="quarter" idx="11"/>
          </p:nvPr>
        </p:nvSpPr>
        <p:spPr/>
        <p:txBody>
          <a:bodyPr/>
          <a:lstStyle/>
          <a:p>
            <a:r>
              <a:rPr lang="nl-NL"/>
              <a:t>Continu verbeteren door persoonlijke ontwikkeling | Martin Boers</a:t>
            </a:r>
            <a:endParaRPr lang="nl-NL" dirty="0"/>
          </a:p>
        </p:txBody>
      </p:sp>
      <p:sp>
        <p:nvSpPr>
          <p:cNvPr id="12" name="Tijdelijke aanduiding voor dianummer 11">
            <a:extLst>
              <a:ext uri="{FF2B5EF4-FFF2-40B4-BE49-F238E27FC236}">
                <a16:creationId xmlns:a16="http://schemas.microsoft.com/office/drawing/2014/main" id="{2A917673-CC8D-5349-A75A-B4603EF0131B}"/>
              </a:ext>
            </a:extLst>
          </p:cNvPr>
          <p:cNvSpPr>
            <a:spLocks noGrp="1"/>
          </p:cNvSpPr>
          <p:nvPr>
            <p:ph type="sldNum" sz="quarter" idx="12"/>
          </p:nvPr>
        </p:nvSpPr>
        <p:spPr/>
        <p:txBody>
          <a:bodyPr/>
          <a:lstStyle/>
          <a:p>
            <a:fld id="{29590B2D-8F43-D14D-BD20-BCE1E13820D1}" type="slidenum">
              <a:rPr lang="nl-NL" smtClean="0"/>
              <a:pPr/>
              <a:t>‹nr.›</a:t>
            </a:fld>
            <a:endParaRPr lang="nl-NL" dirty="0"/>
          </a:p>
        </p:txBody>
      </p:sp>
    </p:spTree>
    <p:extLst>
      <p:ext uri="{BB962C8B-B14F-4D97-AF65-F5344CB8AC3E}">
        <p14:creationId xmlns:p14="http://schemas.microsoft.com/office/powerpoint/2010/main" val="20221613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9613BD-AFA2-6B46-981F-685633183831}"/>
              </a:ext>
            </a:extLst>
          </p:cNvPr>
          <p:cNvSpPr>
            <a:spLocks noGrp="1"/>
          </p:cNvSpPr>
          <p:nvPr>
            <p:ph type="title"/>
          </p:nvPr>
        </p:nvSpPr>
        <p:spPr/>
        <p:txBody>
          <a:bodyPr>
            <a:normAutofit/>
          </a:bodyPr>
          <a:lstStyle>
            <a:lvl1pPr>
              <a:defRPr sz="4000"/>
            </a:lvl1pPr>
          </a:lstStyle>
          <a:p>
            <a:r>
              <a:rPr lang="nl-NL"/>
              <a:t>Klik om stijl te bewerken</a:t>
            </a:r>
            <a:endParaRPr lang="nl-NL" dirty="0"/>
          </a:p>
        </p:txBody>
      </p:sp>
      <p:sp>
        <p:nvSpPr>
          <p:cNvPr id="3" name="Tijdelijke aanduiding voor inhoud 2">
            <a:extLst>
              <a:ext uri="{FF2B5EF4-FFF2-40B4-BE49-F238E27FC236}">
                <a16:creationId xmlns:a16="http://schemas.microsoft.com/office/drawing/2014/main" id="{5A2C6CD3-698D-0A48-8A3A-08FA6A8E457B}"/>
              </a:ext>
            </a:extLst>
          </p:cNvPr>
          <p:cNvSpPr>
            <a:spLocks noGrp="1"/>
          </p:cNvSpPr>
          <p:nvPr>
            <p:ph sz="half" idx="1"/>
          </p:nvPr>
        </p:nvSpPr>
        <p:spPr>
          <a:xfrm>
            <a:off x="838200" y="1825625"/>
            <a:ext cx="5181600" cy="4351338"/>
          </a:xfrm>
        </p:spPr>
        <p:txBody>
          <a:bodyPr/>
          <a:lstStyle>
            <a:lvl1pPr>
              <a:defRPr sz="2400"/>
            </a:lvl1pPr>
            <a:lvl2pPr>
              <a:defRPr sz="2000"/>
            </a:lvl2pPr>
            <a:lvl3pPr>
              <a:defRPr sz="1800"/>
            </a:lvl3pPr>
            <a:lvl4pPr>
              <a:defRPr sz="1600"/>
            </a:lvl4pPr>
            <a:lvl5pPr>
              <a:defRPr sz="14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inhoud 3">
            <a:extLst>
              <a:ext uri="{FF2B5EF4-FFF2-40B4-BE49-F238E27FC236}">
                <a16:creationId xmlns:a16="http://schemas.microsoft.com/office/drawing/2014/main" id="{A6B86F6E-72C2-CC4A-9697-B2B78DE02D3F}"/>
              </a:ext>
            </a:extLst>
          </p:cNvPr>
          <p:cNvSpPr>
            <a:spLocks noGrp="1"/>
          </p:cNvSpPr>
          <p:nvPr>
            <p:ph sz="half" idx="2"/>
          </p:nvPr>
        </p:nvSpPr>
        <p:spPr>
          <a:xfrm>
            <a:off x="6172200" y="1825625"/>
            <a:ext cx="5181600" cy="4351338"/>
          </a:xfrm>
        </p:spPr>
        <p:txBody>
          <a:bodyPr/>
          <a:lstStyle>
            <a:lvl1pPr>
              <a:defRPr sz="2400"/>
            </a:lvl1pPr>
            <a:lvl2pPr>
              <a:defRPr sz="2000"/>
            </a:lvl2pPr>
            <a:lvl3pPr>
              <a:defRPr sz="1800"/>
            </a:lvl3pPr>
            <a:lvl4pPr>
              <a:defRPr sz="1600"/>
            </a:lvl4pPr>
            <a:lvl5pPr>
              <a:defRPr sz="14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grpSp>
        <p:nvGrpSpPr>
          <p:cNvPr id="8" name="Groep 7">
            <a:extLst>
              <a:ext uri="{FF2B5EF4-FFF2-40B4-BE49-F238E27FC236}">
                <a16:creationId xmlns:a16="http://schemas.microsoft.com/office/drawing/2014/main" id="{A391A885-F3B8-5947-8386-E0747A0F790C}"/>
              </a:ext>
            </a:extLst>
          </p:cNvPr>
          <p:cNvGrpSpPr/>
          <p:nvPr userDrawn="1"/>
        </p:nvGrpSpPr>
        <p:grpSpPr>
          <a:xfrm>
            <a:off x="-257022" y="770884"/>
            <a:ext cx="514043" cy="514043"/>
            <a:chOff x="52823" y="2397770"/>
            <a:chExt cx="514043" cy="514043"/>
          </a:xfrm>
        </p:grpSpPr>
        <p:sp>
          <p:nvSpPr>
            <p:cNvPr id="9" name="Ovaal 8">
              <a:extLst>
                <a:ext uri="{FF2B5EF4-FFF2-40B4-BE49-F238E27FC236}">
                  <a16:creationId xmlns:a16="http://schemas.microsoft.com/office/drawing/2014/main" id="{9150018B-6F9D-DB4A-8569-5AA97E728980}"/>
                </a:ext>
              </a:extLst>
            </p:cNvPr>
            <p:cNvSpPr/>
            <p:nvPr userDrawn="1"/>
          </p:nvSpPr>
          <p:spPr>
            <a:xfrm>
              <a:off x="52823" y="2397770"/>
              <a:ext cx="514043" cy="514043"/>
            </a:xfrm>
            <a:prstGeom prst="ellipse">
              <a:avLst/>
            </a:prstGeom>
            <a:solidFill>
              <a:schemeClr val="bg1"/>
            </a:solidFill>
            <a:ln w="889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Ovaal 9">
              <a:extLst>
                <a:ext uri="{FF2B5EF4-FFF2-40B4-BE49-F238E27FC236}">
                  <a16:creationId xmlns:a16="http://schemas.microsoft.com/office/drawing/2014/main" id="{D1DE0ED8-5A7C-1A48-A97D-9BF441BCC4C5}"/>
                </a:ext>
              </a:extLst>
            </p:cNvPr>
            <p:cNvSpPr/>
            <p:nvPr userDrawn="1"/>
          </p:nvSpPr>
          <p:spPr>
            <a:xfrm>
              <a:off x="127942" y="2472889"/>
              <a:ext cx="363804" cy="363804"/>
            </a:xfrm>
            <a:prstGeom prst="ellipse">
              <a:avLst/>
            </a:prstGeom>
            <a:solidFill>
              <a:schemeClr val="accent5">
                <a:lumMod val="60000"/>
                <a:lumOff val="4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nl-NL"/>
            </a:p>
          </p:txBody>
        </p:sp>
      </p:grpSp>
      <p:sp>
        <p:nvSpPr>
          <p:cNvPr id="11" name="Tijdelijke aanduiding voor datum 10">
            <a:extLst>
              <a:ext uri="{FF2B5EF4-FFF2-40B4-BE49-F238E27FC236}">
                <a16:creationId xmlns:a16="http://schemas.microsoft.com/office/drawing/2014/main" id="{E4CBE87E-20F4-6242-B31F-E21F8CB924D2}"/>
              </a:ext>
            </a:extLst>
          </p:cNvPr>
          <p:cNvSpPr>
            <a:spLocks noGrp="1"/>
          </p:cNvSpPr>
          <p:nvPr>
            <p:ph type="dt" sz="half" idx="10"/>
          </p:nvPr>
        </p:nvSpPr>
        <p:spPr/>
        <p:txBody>
          <a:bodyPr/>
          <a:lstStyle/>
          <a:p>
            <a:fld id="{AFE3F416-FA65-4538-9FB5-4EDCA62A48DB}" type="datetime1">
              <a:rPr lang="nl-NL" smtClean="0"/>
              <a:t>4-2-2021</a:t>
            </a:fld>
            <a:endParaRPr lang="nl-NL" dirty="0"/>
          </a:p>
        </p:txBody>
      </p:sp>
      <p:sp>
        <p:nvSpPr>
          <p:cNvPr id="12" name="Tijdelijke aanduiding voor voettekst 11">
            <a:extLst>
              <a:ext uri="{FF2B5EF4-FFF2-40B4-BE49-F238E27FC236}">
                <a16:creationId xmlns:a16="http://schemas.microsoft.com/office/drawing/2014/main" id="{3551FB1C-A801-9942-933F-18F05F52E18D}"/>
              </a:ext>
            </a:extLst>
          </p:cNvPr>
          <p:cNvSpPr>
            <a:spLocks noGrp="1"/>
          </p:cNvSpPr>
          <p:nvPr>
            <p:ph type="ftr" sz="quarter" idx="11"/>
          </p:nvPr>
        </p:nvSpPr>
        <p:spPr/>
        <p:txBody>
          <a:bodyPr/>
          <a:lstStyle/>
          <a:p>
            <a:r>
              <a:rPr lang="nl-NL"/>
              <a:t>Continu verbeteren door persoonlijke ontwikkeling | Martin Boers</a:t>
            </a:r>
            <a:endParaRPr lang="nl-NL" dirty="0"/>
          </a:p>
        </p:txBody>
      </p:sp>
      <p:sp>
        <p:nvSpPr>
          <p:cNvPr id="13" name="Tijdelijke aanduiding voor dianummer 12">
            <a:extLst>
              <a:ext uri="{FF2B5EF4-FFF2-40B4-BE49-F238E27FC236}">
                <a16:creationId xmlns:a16="http://schemas.microsoft.com/office/drawing/2014/main" id="{FED3535A-7D2A-694F-ADF2-A1147A4E8AFC}"/>
              </a:ext>
            </a:extLst>
          </p:cNvPr>
          <p:cNvSpPr>
            <a:spLocks noGrp="1"/>
          </p:cNvSpPr>
          <p:nvPr>
            <p:ph type="sldNum" sz="quarter" idx="12"/>
          </p:nvPr>
        </p:nvSpPr>
        <p:spPr/>
        <p:txBody>
          <a:bodyPr/>
          <a:lstStyle/>
          <a:p>
            <a:fld id="{29590B2D-8F43-D14D-BD20-BCE1E13820D1}" type="slidenum">
              <a:rPr lang="nl-NL" smtClean="0"/>
              <a:pPr/>
              <a:t>‹nr.›</a:t>
            </a:fld>
            <a:endParaRPr lang="nl-NL" dirty="0"/>
          </a:p>
        </p:txBody>
      </p:sp>
    </p:spTree>
    <p:extLst>
      <p:ext uri="{BB962C8B-B14F-4D97-AF65-F5344CB8AC3E}">
        <p14:creationId xmlns:p14="http://schemas.microsoft.com/office/powerpoint/2010/main" val="109100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41CCC8-E842-C24D-8911-E0754463B0BE}"/>
              </a:ext>
            </a:extLst>
          </p:cNvPr>
          <p:cNvSpPr>
            <a:spLocks noGrp="1"/>
          </p:cNvSpPr>
          <p:nvPr>
            <p:ph type="title"/>
          </p:nvPr>
        </p:nvSpPr>
        <p:spPr/>
        <p:txBody>
          <a:bodyPr>
            <a:normAutofit/>
          </a:bodyPr>
          <a:lstStyle>
            <a:lvl1pPr>
              <a:defRPr sz="4000"/>
            </a:lvl1pPr>
          </a:lstStyle>
          <a:p>
            <a:r>
              <a:rPr lang="nl-NL"/>
              <a:t>Klik om stijl te bewerken</a:t>
            </a:r>
            <a:endParaRPr lang="nl-NL" dirty="0"/>
          </a:p>
        </p:txBody>
      </p:sp>
      <p:grpSp>
        <p:nvGrpSpPr>
          <p:cNvPr id="6" name="Groep 5">
            <a:extLst>
              <a:ext uri="{FF2B5EF4-FFF2-40B4-BE49-F238E27FC236}">
                <a16:creationId xmlns:a16="http://schemas.microsoft.com/office/drawing/2014/main" id="{C946BD65-9C78-A242-9ADB-66894470C4F6}"/>
              </a:ext>
            </a:extLst>
          </p:cNvPr>
          <p:cNvGrpSpPr/>
          <p:nvPr userDrawn="1"/>
        </p:nvGrpSpPr>
        <p:grpSpPr>
          <a:xfrm>
            <a:off x="-257022" y="770884"/>
            <a:ext cx="514043" cy="514043"/>
            <a:chOff x="52823" y="2397770"/>
            <a:chExt cx="514043" cy="514043"/>
          </a:xfrm>
        </p:grpSpPr>
        <p:sp>
          <p:nvSpPr>
            <p:cNvPr id="7" name="Ovaal 6">
              <a:extLst>
                <a:ext uri="{FF2B5EF4-FFF2-40B4-BE49-F238E27FC236}">
                  <a16:creationId xmlns:a16="http://schemas.microsoft.com/office/drawing/2014/main" id="{E189595B-8DB3-3645-81DD-2AAE0933D267}"/>
                </a:ext>
              </a:extLst>
            </p:cNvPr>
            <p:cNvSpPr/>
            <p:nvPr userDrawn="1"/>
          </p:nvSpPr>
          <p:spPr>
            <a:xfrm>
              <a:off x="52823" y="2397770"/>
              <a:ext cx="514043" cy="514043"/>
            </a:xfrm>
            <a:prstGeom prst="ellipse">
              <a:avLst/>
            </a:prstGeom>
            <a:solidFill>
              <a:schemeClr val="bg1"/>
            </a:solidFill>
            <a:ln w="889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Ovaal 7">
              <a:extLst>
                <a:ext uri="{FF2B5EF4-FFF2-40B4-BE49-F238E27FC236}">
                  <a16:creationId xmlns:a16="http://schemas.microsoft.com/office/drawing/2014/main" id="{70483055-59D4-7A4A-9860-898C2E106034}"/>
                </a:ext>
              </a:extLst>
            </p:cNvPr>
            <p:cNvSpPr/>
            <p:nvPr userDrawn="1"/>
          </p:nvSpPr>
          <p:spPr>
            <a:xfrm>
              <a:off x="127942" y="2472889"/>
              <a:ext cx="363804" cy="363804"/>
            </a:xfrm>
            <a:prstGeom prst="ellipse">
              <a:avLst/>
            </a:prstGeom>
            <a:solidFill>
              <a:schemeClr val="accent5">
                <a:lumMod val="60000"/>
                <a:lumOff val="4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nl-NL"/>
            </a:p>
          </p:txBody>
        </p:sp>
      </p:grpSp>
      <p:sp>
        <p:nvSpPr>
          <p:cNvPr id="9" name="Tijdelijke aanduiding voor datum 8">
            <a:extLst>
              <a:ext uri="{FF2B5EF4-FFF2-40B4-BE49-F238E27FC236}">
                <a16:creationId xmlns:a16="http://schemas.microsoft.com/office/drawing/2014/main" id="{EFB17610-8AAD-494F-AD5B-0D3CD12370EA}"/>
              </a:ext>
            </a:extLst>
          </p:cNvPr>
          <p:cNvSpPr>
            <a:spLocks noGrp="1"/>
          </p:cNvSpPr>
          <p:nvPr>
            <p:ph type="dt" sz="half" idx="10"/>
          </p:nvPr>
        </p:nvSpPr>
        <p:spPr/>
        <p:txBody>
          <a:bodyPr/>
          <a:lstStyle/>
          <a:p>
            <a:fld id="{5D7B985B-0307-4BD4-BA2E-BE1161B3575C}" type="datetime1">
              <a:rPr lang="nl-NL" smtClean="0"/>
              <a:t>4-2-2021</a:t>
            </a:fld>
            <a:endParaRPr lang="nl-NL" dirty="0"/>
          </a:p>
        </p:txBody>
      </p:sp>
      <p:sp>
        <p:nvSpPr>
          <p:cNvPr id="10" name="Tijdelijke aanduiding voor voettekst 9">
            <a:extLst>
              <a:ext uri="{FF2B5EF4-FFF2-40B4-BE49-F238E27FC236}">
                <a16:creationId xmlns:a16="http://schemas.microsoft.com/office/drawing/2014/main" id="{EA7E33D2-A6FB-EE47-9C98-BEE5953F7CCC}"/>
              </a:ext>
            </a:extLst>
          </p:cNvPr>
          <p:cNvSpPr>
            <a:spLocks noGrp="1"/>
          </p:cNvSpPr>
          <p:nvPr>
            <p:ph type="ftr" sz="quarter" idx="11"/>
          </p:nvPr>
        </p:nvSpPr>
        <p:spPr/>
        <p:txBody>
          <a:bodyPr/>
          <a:lstStyle/>
          <a:p>
            <a:r>
              <a:rPr lang="nl-NL"/>
              <a:t>Continu verbeteren door persoonlijke ontwikkeling | Martin Boers</a:t>
            </a:r>
            <a:endParaRPr lang="nl-NL" dirty="0"/>
          </a:p>
        </p:txBody>
      </p:sp>
      <p:sp>
        <p:nvSpPr>
          <p:cNvPr id="11" name="Tijdelijke aanduiding voor dianummer 10">
            <a:extLst>
              <a:ext uri="{FF2B5EF4-FFF2-40B4-BE49-F238E27FC236}">
                <a16:creationId xmlns:a16="http://schemas.microsoft.com/office/drawing/2014/main" id="{3950341D-3230-BF4B-892C-72FB8156BAC1}"/>
              </a:ext>
            </a:extLst>
          </p:cNvPr>
          <p:cNvSpPr>
            <a:spLocks noGrp="1"/>
          </p:cNvSpPr>
          <p:nvPr>
            <p:ph type="sldNum" sz="quarter" idx="12"/>
          </p:nvPr>
        </p:nvSpPr>
        <p:spPr/>
        <p:txBody>
          <a:bodyPr/>
          <a:lstStyle/>
          <a:p>
            <a:fld id="{29590B2D-8F43-D14D-BD20-BCE1E13820D1}" type="slidenum">
              <a:rPr lang="nl-NL" smtClean="0"/>
              <a:pPr/>
              <a:t>‹nr.›</a:t>
            </a:fld>
            <a:endParaRPr lang="nl-NL" dirty="0"/>
          </a:p>
        </p:txBody>
      </p:sp>
    </p:spTree>
    <p:extLst>
      <p:ext uri="{BB962C8B-B14F-4D97-AF65-F5344CB8AC3E}">
        <p14:creationId xmlns:p14="http://schemas.microsoft.com/office/powerpoint/2010/main" val="17211859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5" name="Tijdelijke aanduiding voor datum 4">
            <a:extLst>
              <a:ext uri="{FF2B5EF4-FFF2-40B4-BE49-F238E27FC236}">
                <a16:creationId xmlns:a16="http://schemas.microsoft.com/office/drawing/2014/main" id="{11559B6F-015B-4445-988B-89EAFEE89805}"/>
              </a:ext>
            </a:extLst>
          </p:cNvPr>
          <p:cNvSpPr>
            <a:spLocks noGrp="1"/>
          </p:cNvSpPr>
          <p:nvPr>
            <p:ph type="dt" sz="half" idx="10"/>
          </p:nvPr>
        </p:nvSpPr>
        <p:spPr/>
        <p:txBody>
          <a:bodyPr/>
          <a:lstStyle/>
          <a:p>
            <a:fld id="{8D0AC457-7DCD-4768-8C65-E8BF3AA9E072}" type="datetime1">
              <a:rPr lang="nl-NL" smtClean="0"/>
              <a:t>4-2-2021</a:t>
            </a:fld>
            <a:endParaRPr lang="nl-NL" dirty="0"/>
          </a:p>
        </p:txBody>
      </p:sp>
      <p:sp>
        <p:nvSpPr>
          <p:cNvPr id="6" name="Tijdelijke aanduiding voor voettekst 5">
            <a:extLst>
              <a:ext uri="{FF2B5EF4-FFF2-40B4-BE49-F238E27FC236}">
                <a16:creationId xmlns:a16="http://schemas.microsoft.com/office/drawing/2014/main" id="{B76A9298-A440-3448-8740-C46DD02308C0}"/>
              </a:ext>
            </a:extLst>
          </p:cNvPr>
          <p:cNvSpPr>
            <a:spLocks noGrp="1"/>
          </p:cNvSpPr>
          <p:nvPr>
            <p:ph type="ftr" sz="quarter" idx="11"/>
          </p:nvPr>
        </p:nvSpPr>
        <p:spPr/>
        <p:txBody>
          <a:bodyPr/>
          <a:lstStyle/>
          <a:p>
            <a:r>
              <a:rPr lang="nl-NL"/>
              <a:t>Continu verbeteren door persoonlijke ontwikkeling | Martin Boers</a:t>
            </a:r>
            <a:endParaRPr lang="nl-NL" dirty="0"/>
          </a:p>
        </p:txBody>
      </p:sp>
      <p:sp>
        <p:nvSpPr>
          <p:cNvPr id="7" name="Tijdelijke aanduiding voor dianummer 6">
            <a:extLst>
              <a:ext uri="{FF2B5EF4-FFF2-40B4-BE49-F238E27FC236}">
                <a16:creationId xmlns:a16="http://schemas.microsoft.com/office/drawing/2014/main" id="{4355A9E5-9029-D641-999C-5C3D00424A6D}"/>
              </a:ext>
            </a:extLst>
          </p:cNvPr>
          <p:cNvSpPr>
            <a:spLocks noGrp="1"/>
          </p:cNvSpPr>
          <p:nvPr>
            <p:ph type="sldNum" sz="quarter" idx="12"/>
          </p:nvPr>
        </p:nvSpPr>
        <p:spPr/>
        <p:txBody>
          <a:bodyPr/>
          <a:lstStyle/>
          <a:p>
            <a:fld id="{29590B2D-8F43-D14D-BD20-BCE1E13820D1}" type="slidenum">
              <a:rPr lang="nl-NL" smtClean="0"/>
              <a:pPr/>
              <a:t>‹nr.›</a:t>
            </a:fld>
            <a:endParaRPr lang="nl-NL" dirty="0"/>
          </a:p>
        </p:txBody>
      </p:sp>
    </p:spTree>
    <p:extLst>
      <p:ext uri="{BB962C8B-B14F-4D97-AF65-F5344CB8AC3E}">
        <p14:creationId xmlns:p14="http://schemas.microsoft.com/office/powerpoint/2010/main" val="4042559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Lee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BE8B737B-62A4-844D-8720-22C2E0E2385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547" r="2796" b="29796"/>
          <a:stretch/>
        </p:blipFill>
        <p:spPr>
          <a:xfrm>
            <a:off x="168442" y="168442"/>
            <a:ext cx="11851105" cy="4620125"/>
          </a:xfrm>
          <a:prstGeom prst="rect">
            <a:avLst/>
          </a:prstGeom>
        </p:spPr>
      </p:pic>
      <p:sp>
        <p:nvSpPr>
          <p:cNvPr id="8" name="Rechthoek 7">
            <a:extLst>
              <a:ext uri="{FF2B5EF4-FFF2-40B4-BE49-F238E27FC236}">
                <a16:creationId xmlns:a16="http://schemas.microsoft.com/office/drawing/2014/main" id="{1BE29891-A7DF-EF4B-9890-F5F948625876}"/>
              </a:ext>
            </a:extLst>
          </p:cNvPr>
          <p:cNvSpPr/>
          <p:nvPr userDrawn="1"/>
        </p:nvSpPr>
        <p:spPr>
          <a:xfrm>
            <a:off x="168442" y="4795089"/>
            <a:ext cx="11851105" cy="15641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5B41B266-B616-CB4F-A9AA-900D1BB098CD}"/>
              </a:ext>
            </a:extLst>
          </p:cNvPr>
          <p:cNvSpPr/>
          <p:nvPr userDrawn="1"/>
        </p:nvSpPr>
        <p:spPr>
          <a:xfrm>
            <a:off x="168442" y="5125453"/>
            <a:ext cx="11851105" cy="1564105"/>
          </a:xfrm>
          <a:prstGeom prst="rect">
            <a:avLst/>
          </a:prstGeom>
          <a:solidFill>
            <a:srgbClr val="879D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6737BE71-43FF-BD4A-9917-0BAF29F74688}"/>
              </a:ext>
            </a:extLst>
          </p:cNvPr>
          <p:cNvSpPr/>
          <p:nvPr userDrawn="1"/>
        </p:nvSpPr>
        <p:spPr>
          <a:xfrm>
            <a:off x="168442" y="4788567"/>
            <a:ext cx="11851105" cy="228601"/>
          </a:xfrm>
          <a:prstGeom prst="rect">
            <a:avLst/>
          </a:prstGeom>
          <a:solidFill>
            <a:srgbClr val="D6D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Minutes Label">
            <a:extLst>
              <a:ext uri="{FF2B5EF4-FFF2-40B4-BE49-F238E27FC236}">
                <a16:creationId xmlns:a16="http://schemas.microsoft.com/office/drawing/2014/main" id="{76856309-A334-8146-82DB-83A90F82C43D}"/>
              </a:ext>
            </a:extLst>
          </p:cNvPr>
          <p:cNvSpPr txBox="1"/>
          <p:nvPr userDrawn="1"/>
        </p:nvSpPr>
        <p:spPr>
          <a:xfrm>
            <a:off x="4548025" y="2118004"/>
            <a:ext cx="3091937" cy="1015663"/>
          </a:xfrm>
          <a:prstGeom prst="rect">
            <a:avLst/>
          </a:prstGeom>
          <a:noFill/>
        </p:spPr>
        <p:txBody>
          <a:bodyPr wrap="square" rtlCol="0">
            <a:spAutoFit/>
          </a:bodyPr>
          <a:lstStyle/>
          <a:p>
            <a:pPr algn="ctr"/>
            <a:r>
              <a:rPr lang="en-US" sz="6000" b="1" cap="none" dirty="0" err="1">
                <a:solidFill>
                  <a:schemeClr val="accent2"/>
                </a:solidFill>
              </a:rPr>
              <a:t>Bedankt</a:t>
            </a:r>
            <a:r>
              <a:rPr lang="en-US" sz="6000" b="1" cap="none" dirty="0">
                <a:solidFill>
                  <a:schemeClr val="accent2"/>
                </a:solidFill>
              </a:rPr>
              <a:t>!</a:t>
            </a:r>
            <a:endParaRPr lang="en-US" sz="6000" b="1" cap="all" dirty="0">
              <a:solidFill>
                <a:schemeClr val="accent2"/>
              </a:solidFill>
            </a:endParaRPr>
          </a:p>
        </p:txBody>
      </p:sp>
      <p:sp>
        <p:nvSpPr>
          <p:cNvPr id="16" name="Rechthoek 15">
            <a:extLst>
              <a:ext uri="{FF2B5EF4-FFF2-40B4-BE49-F238E27FC236}">
                <a16:creationId xmlns:a16="http://schemas.microsoft.com/office/drawing/2014/main" id="{484F204C-CF27-5542-AAB2-9AD03D62B290}"/>
              </a:ext>
            </a:extLst>
          </p:cNvPr>
          <p:cNvSpPr/>
          <p:nvPr userDrawn="1"/>
        </p:nvSpPr>
        <p:spPr>
          <a:xfrm>
            <a:off x="4916876" y="5722839"/>
            <a:ext cx="2354234" cy="369332"/>
          </a:xfrm>
          <a:prstGeom prst="rect">
            <a:avLst/>
          </a:prstGeom>
        </p:spPr>
        <p:txBody>
          <a:bodyPr wrap="none">
            <a:spAutoFit/>
          </a:bodyPr>
          <a:lstStyle/>
          <a:p>
            <a:pPr algn="r"/>
            <a:r>
              <a:rPr lang="nl-NL" b="1" dirty="0" err="1">
                <a:solidFill>
                  <a:schemeClr val="bg1"/>
                </a:solidFill>
                <a:effectLst/>
                <a:latin typeface="+mn-lt"/>
              </a:rPr>
              <a:t>www.ao-metalektro.nl</a:t>
            </a:r>
            <a:endParaRPr lang="nl-NL" b="1" dirty="0">
              <a:solidFill>
                <a:schemeClr val="bg1"/>
              </a:solidFill>
              <a:effectLst/>
              <a:latin typeface="+mn-lt"/>
            </a:endParaRPr>
          </a:p>
        </p:txBody>
      </p:sp>
      <p:sp>
        <p:nvSpPr>
          <p:cNvPr id="3" name="Tijdelijke aanduiding voor inhoud 2">
            <a:extLst>
              <a:ext uri="{FF2B5EF4-FFF2-40B4-BE49-F238E27FC236}">
                <a16:creationId xmlns:a16="http://schemas.microsoft.com/office/drawing/2014/main" id="{825EDD9F-265D-9745-B072-7E6EBA0389A8}"/>
              </a:ext>
            </a:extLst>
          </p:cNvPr>
          <p:cNvSpPr>
            <a:spLocks noGrp="1"/>
          </p:cNvSpPr>
          <p:nvPr>
            <p:ph sz="quarter" idx="10"/>
          </p:nvPr>
        </p:nvSpPr>
        <p:spPr>
          <a:xfrm>
            <a:off x="2087937" y="3233738"/>
            <a:ext cx="8012112" cy="652462"/>
          </a:xfrm>
        </p:spPr>
        <p:txBody>
          <a:bodyPr/>
          <a:lstStyle>
            <a:lvl1pPr marL="0" indent="0" algn="ctr">
              <a:buFontTx/>
              <a:buNone/>
              <a:defRPr b="1">
                <a:solidFill>
                  <a:schemeClr val="accent1"/>
                </a:solidFill>
              </a:defRPr>
            </a:lvl1pPr>
            <a:lvl2pPr marL="457200" indent="0" algn="ctr">
              <a:buFontTx/>
              <a:buNone/>
              <a:defRPr b="1">
                <a:solidFill>
                  <a:schemeClr val="accent1"/>
                </a:solidFill>
              </a:defRPr>
            </a:lvl2pPr>
            <a:lvl3pPr marL="914400" indent="0" algn="ctr">
              <a:buFontTx/>
              <a:buNone/>
              <a:defRPr b="1">
                <a:solidFill>
                  <a:schemeClr val="accent1"/>
                </a:solidFill>
              </a:defRPr>
            </a:lvl3pPr>
            <a:lvl4pPr marL="1371600" indent="0" algn="ctr">
              <a:buFontTx/>
              <a:buNone/>
              <a:defRPr b="1">
                <a:solidFill>
                  <a:schemeClr val="accent1"/>
                </a:solidFill>
              </a:defRPr>
            </a:lvl4pPr>
            <a:lvl5pPr marL="1828800" indent="0" algn="ctr">
              <a:buFontTx/>
              <a:buNone/>
              <a:defRPr b="1">
                <a:solidFill>
                  <a:schemeClr val="accent1"/>
                </a:solidFill>
              </a:defRPr>
            </a:lvl5pPr>
          </a:lstStyle>
          <a:p>
            <a:pPr lvl="0"/>
            <a:r>
              <a:rPr lang="nl-NL"/>
              <a:t>Klikken om de tekststijl van het model te bewerken</a:t>
            </a:r>
          </a:p>
        </p:txBody>
      </p:sp>
    </p:spTree>
    <p:extLst>
      <p:ext uri="{BB962C8B-B14F-4D97-AF65-F5344CB8AC3E}">
        <p14:creationId xmlns:p14="http://schemas.microsoft.com/office/powerpoint/2010/main" val="6213224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image" Target="../media/image2.emf"/><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emf"/><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1BD4C1B4-D7D0-8745-A519-587FF46859D9}"/>
              </a:ext>
            </a:extLst>
          </p:cNvPr>
          <p:cNvPicPr>
            <a:picLocks noChangeAspect="1"/>
          </p:cNvPicPr>
          <p:nvPr userDrawn="1"/>
        </p:nvPicPr>
        <p:blipFill rotWithShape="1">
          <a:blip r:embed="rId11" cstate="print">
            <a:alphaModFix amt="20000"/>
            <a:extLst>
              <a:ext uri="{28A0092B-C50C-407E-A947-70E740481C1C}">
                <a14:useLocalDpi xmlns:a14="http://schemas.microsoft.com/office/drawing/2010/main" val="0"/>
              </a:ext>
            </a:extLst>
          </a:blip>
          <a:srcRect t="1547" r="2796" b="4943"/>
          <a:stretch/>
        </p:blipFill>
        <p:spPr>
          <a:xfrm>
            <a:off x="168442" y="168442"/>
            <a:ext cx="11851105" cy="6292515"/>
          </a:xfrm>
          <a:prstGeom prst="rect">
            <a:avLst/>
          </a:prstGeom>
        </p:spPr>
      </p:pic>
      <p:sp>
        <p:nvSpPr>
          <p:cNvPr id="10" name="Rechthoek 9">
            <a:extLst>
              <a:ext uri="{FF2B5EF4-FFF2-40B4-BE49-F238E27FC236}">
                <a16:creationId xmlns:a16="http://schemas.microsoft.com/office/drawing/2014/main" id="{2EDFCB75-A124-7242-86E2-2CF8DF649778}"/>
              </a:ext>
            </a:extLst>
          </p:cNvPr>
          <p:cNvSpPr/>
          <p:nvPr userDrawn="1"/>
        </p:nvSpPr>
        <p:spPr>
          <a:xfrm>
            <a:off x="168442" y="6460957"/>
            <a:ext cx="11851105" cy="228601"/>
          </a:xfrm>
          <a:prstGeom prst="rect">
            <a:avLst/>
          </a:prstGeom>
          <a:solidFill>
            <a:srgbClr val="879D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jdelijke aanduiding voor titel 1">
            <a:extLst>
              <a:ext uri="{FF2B5EF4-FFF2-40B4-BE49-F238E27FC236}">
                <a16:creationId xmlns:a16="http://schemas.microsoft.com/office/drawing/2014/main" id="{A2332827-51A4-4B44-A622-1CF9F78D604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dirty="0"/>
              <a:t>Klik om stijl te bewerken</a:t>
            </a:r>
          </a:p>
        </p:txBody>
      </p:sp>
      <p:sp>
        <p:nvSpPr>
          <p:cNvPr id="3" name="Tijdelijke aanduiding voor tekst 2">
            <a:extLst>
              <a:ext uri="{FF2B5EF4-FFF2-40B4-BE49-F238E27FC236}">
                <a16:creationId xmlns:a16="http://schemas.microsoft.com/office/drawing/2014/main" id="{57E43A97-3C34-854A-9F98-37F870734FB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pic>
        <p:nvPicPr>
          <p:cNvPr id="8" name="Afbeelding 7">
            <a:extLst>
              <a:ext uri="{FF2B5EF4-FFF2-40B4-BE49-F238E27FC236}">
                <a16:creationId xmlns:a16="http://schemas.microsoft.com/office/drawing/2014/main" id="{CE2A0AE9-59D3-8F49-B86E-E49557A7B531}"/>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9164100" y="228531"/>
            <a:ext cx="2845020" cy="480129"/>
          </a:xfrm>
          <a:prstGeom prst="rect">
            <a:avLst/>
          </a:prstGeom>
        </p:spPr>
      </p:pic>
      <p:sp>
        <p:nvSpPr>
          <p:cNvPr id="12" name="Tijdelijke aanduiding voor voettekst 4">
            <a:extLst>
              <a:ext uri="{FF2B5EF4-FFF2-40B4-BE49-F238E27FC236}">
                <a16:creationId xmlns:a16="http://schemas.microsoft.com/office/drawing/2014/main" id="{51DC567F-1D0A-4B43-B339-DA75D4A46BED}"/>
              </a:ext>
            </a:extLst>
          </p:cNvPr>
          <p:cNvSpPr txBox="1">
            <a:spLocks/>
          </p:cNvSpPr>
          <p:nvPr userDrawn="1"/>
        </p:nvSpPr>
        <p:spPr>
          <a:xfrm>
            <a:off x="1427644" y="6445189"/>
            <a:ext cx="8338608" cy="365125"/>
          </a:xfrm>
          <a:prstGeom prst="rect">
            <a:avLst/>
          </a:prstGeom>
        </p:spPr>
        <p:txBody>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nl-NL" dirty="0"/>
          </a:p>
        </p:txBody>
      </p:sp>
      <p:sp>
        <p:nvSpPr>
          <p:cNvPr id="9" name="Tijdelijke aanduiding voor voettekst 8">
            <a:extLst>
              <a:ext uri="{FF2B5EF4-FFF2-40B4-BE49-F238E27FC236}">
                <a16:creationId xmlns:a16="http://schemas.microsoft.com/office/drawing/2014/main" id="{611DF11B-27FE-3149-B4F1-61EECDD6126E}"/>
              </a:ext>
            </a:extLst>
          </p:cNvPr>
          <p:cNvSpPr>
            <a:spLocks noGrp="1"/>
          </p:cNvSpPr>
          <p:nvPr>
            <p:ph type="ftr" sz="quarter" idx="3"/>
          </p:nvPr>
        </p:nvSpPr>
        <p:spPr>
          <a:xfrm>
            <a:off x="1427644" y="6390854"/>
            <a:ext cx="6725756" cy="365125"/>
          </a:xfrm>
          <a:prstGeom prst="rect">
            <a:avLst/>
          </a:prstGeom>
        </p:spPr>
        <p:txBody>
          <a:bodyPr vert="horz" lIns="91440" tIns="45720" rIns="91440" bIns="45720" rtlCol="0" anchor="ctr"/>
          <a:lstStyle>
            <a:lvl1pPr algn="l">
              <a:defRPr sz="1000" b="1">
                <a:solidFill>
                  <a:schemeClr val="bg1"/>
                </a:solidFill>
              </a:defRPr>
            </a:lvl1pPr>
          </a:lstStyle>
          <a:p>
            <a:r>
              <a:rPr lang="nl-NL"/>
              <a:t>Continu verbeteren door persoonlijke ontwikkeling | Martin Boers</a:t>
            </a:r>
            <a:endParaRPr lang="nl-NL" dirty="0"/>
          </a:p>
        </p:txBody>
      </p:sp>
      <p:sp>
        <p:nvSpPr>
          <p:cNvPr id="16" name="Tijdelijke aanduiding voor datum 15">
            <a:extLst>
              <a:ext uri="{FF2B5EF4-FFF2-40B4-BE49-F238E27FC236}">
                <a16:creationId xmlns:a16="http://schemas.microsoft.com/office/drawing/2014/main" id="{FF3B6A5A-FC62-0346-91C9-5977BC50BB4E}"/>
              </a:ext>
            </a:extLst>
          </p:cNvPr>
          <p:cNvSpPr>
            <a:spLocks noGrp="1"/>
          </p:cNvSpPr>
          <p:nvPr>
            <p:ph type="dt" sz="half" idx="2"/>
          </p:nvPr>
        </p:nvSpPr>
        <p:spPr>
          <a:xfrm>
            <a:off x="406879" y="6390854"/>
            <a:ext cx="1020765" cy="365125"/>
          </a:xfrm>
          <a:prstGeom prst="rect">
            <a:avLst/>
          </a:prstGeom>
        </p:spPr>
        <p:txBody>
          <a:bodyPr vert="horz" lIns="91440" tIns="45720" rIns="91440" bIns="45720" rtlCol="0" anchor="ctr"/>
          <a:lstStyle>
            <a:lvl1pPr algn="l">
              <a:defRPr sz="1000">
                <a:solidFill>
                  <a:schemeClr val="bg1"/>
                </a:solidFill>
              </a:defRPr>
            </a:lvl1pPr>
          </a:lstStyle>
          <a:p>
            <a:fld id="{B1B82F92-BADB-478A-97A4-A84A3985A77B}" type="datetime1">
              <a:rPr lang="nl-NL" smtClean="0"/>
              <a:t>4-2-2021</a:t>
            </a:fld>
            <a:endParaRPr lang="nl-NL" dirty="0"/>
          </a:p>
        </p:txBody>
      </p:sp>
      <p:sp>
        <p:nvSpPr>
          <p:cNvPr id="17" name="Tijdelijke aanduiding voor dianummer 16">
            <a:extLst>
              <a:ext uri="{FF2B5EF4-FFF2-40B4-BE49-F238E27FC236}">
                <a16:creationId xmlns:a16="http://schemas.microsoft.com/office/drawing/2014/main" id="{C8F58EC6-8204-A54F-8C45-86F02297984D}"/>
              </a:ext>
            </a:extLst>
          </p:cNvPr>
          <p:cNvSpPr>
            <a:spLocks noGrp="1"/>
          </p:cNvSpPr>
          <p:nvPr>
            <p:ph type="sldNum" sz="quarter" idx="4"/>
          </p:nvPr>
        </p:nvSpPr>
        <p:spPr>
          <a:xfrm>
            <a:off x="8610600" y="6390854"/>
            <a:ext cx="3276600" cy="365125"/>
          </a:xfrm>
          <a:prstGeom prst="rect">
            <a:avLst/>
          </a:prstGeom>
        </p:spPr>
        <p:txBody>
          <a:bodyPr vert="horz" lIns="91440" tIns="45720" rIns="91440" bIns="45720" rtlCol="0" anchor="ctr"/>
          <a:lstStyle>
            <a:lvl1pPr algn="r">
              <a:defRPr sz="1000">
                <a:solidFill>
                  <a:schemeClr val="bg1"/>
                </a:solidFill>
              </a:defRPr>
            </a:lvl1pPr>
          </a:lstStyle>
          <a:p>
            <a:fld id="{29590B2D-8F43-D14D-BD20-BCE1E13820D1}" type="slidenum">
              <a:rPr lang="nl-NL" smtClean="0"/>
              <a:pPr/>
              <a:t>‹nr.›</a:t>
            </a:fld>
            <a:endParaRPr lang="nl-NL" dirty="0"/>
          </a:p>
        </p:txBody>
      </p:sp>
    </p:spTree>
    <p:extLst>
      <p:ext uri="{BB962C8B-B14F-4D97-AF65-F5344CB8AC3E}">
        <p14:creationId xmlns:p14="http://schemas.microsoft.com/office/powerpoint/2010/main" val="212323636"/>
      </p:ext>
    </p:extLst>
  </p:cSld>
  <p:clrMap bg1="lt1" tx1="dk1" bg2="lt2" tx2="dk2" accent1="accent1" accent2="accent2" accent3="accent3" accent4="accent4" accent5="accent5" accent6="accent6" hlink="hlink" folHlink="folHlink"/>
  <p:sldLayoutIdLst>
    <p:sldLayoutId id="2147483663" r:id="rId1"/>
    <p:sldLayoutId id="2147483677" r:id="rId2"/>
    <p:sldLayoutId id="2147483664" r:id="rId3"/>
    <p:sldLayoutId id="2147483676" r:id="rId4"/>
    <p:sldLayoutId id="2147483665" r:id="rId5"/>
    <p:sldLayoutId id="2147483666" r:id="rId6"/>
    <p:sldLayoutId id="2147483668" r:id="rId7"/>
    <p:sldLayoutId id="2147483669" r:id="rId8"/>
    <p:sldLayoutId id="2147483675" r:id="rId9"/>
  </p:sldLayoutIdLst>
  <p:hf sldNum="0" hdr="0" ftr="0" dt="0"/>
  <p:txStyles>
    <p:titleStyle>
      <a:lvl1pPr algn="l" defTabSz="914400" rtl="0" eaLnBrk="1" latinLnBrk="0" hangingPunct="1">
        <a:lnSpc>
          <a:spcPct val="90000"/>
        </a:lnSpc>
        <a:spcBef>
          <a:spcPct val="0"/>
        </a:spcBef>
        <a:buNone/>
        <a:defRPr sz="4400" b="1" kern="1200">
          <a:solidFill>
            <a:schemeClr val="accent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1BD4C1B4-D7D0-8745-A519-587FF46859D9}"/>
              </a:ext>
            </a:extLst>
          </p:cNvPr>
          <p:cNvPicPr>
            <a:picLocks noChangeAspect="1"/>
          </p:cNvPicPr>
          <p:nvPr userDrawn="1"/>
        </p:nvPicPr>
        <p:blipFill rotWithShape="1">
          <a:blip r:embed="rId11" cstate="print">
            <a:alphaModFix amt="20000"/>
            <a:extLst>
              <a:ext uri="{28A0092B-C50C-407E-A947-70E740481C1C}">
                <a14:useLocalDpi xmlns:a14="http://schemas.microsoft.com/office/drawing/2010/main" val="0"/>
              </a:ext>
            </a:extLst>
          </a:blip>
          <a:srcRect t="1547" r="2796" b="4943"/>
          <a:stretch/>
        </p:blipFill>
        <p:spPr>
          <a:xfrm>
            <a:off x="168442" y="168442"/>
            <a:ext cx="11851105" cy="6292515"/>
          </a:xfrm>
          <a:prstGeom prst="rect">
            <a:avLst/>
          </a:prstGeom>
        </p:spPr>
      </p:pic>
      <p:sp>
        <p:nvSpPr>
          <p:cNvPr id="10" name="Rechthoek 9">
            <a:extLst>
              <a:ext uri="{FF2B5EF4-FFF2-40B4-BE49-F238E27FC236}">
                <a16:creationId xmlns:a16="http://schemas.microsoft.com/office/drawing/2014/main" id="{2EDFCB75-A124-7242-86E2-2CF8DF649778}"/>
              </a:ext>
            </a:extLst>
          </p:cNvPr>
          <p:cNvSpPr/>
          <p:nvPr userDrawn="1"/>
        </p:nvSpPr>
        <p:spPr>
          <a:xfrm>
            <a:off x="168442" y="6460957"/>
            <a:ext cx="11851105" cy="228601"/>
          </a:xfrm>
          <a:prstGeom prst="rect">
            <a:avLst/>
          </a:prstGeom>
          <a:solidFill>
            <a:srgbClr val="879D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jdelijke aanduiding voor titel 1">
            <a:extLst>
              <a:ext uri="{FF2B5EF4-FFF2-40B4-BE49-F238E27FC236}">
                <a16:creationId xmlns:a16="http://schemas.microsoft.com/office/drawing/2014/main" id="{A2332827-51A4-4B44-A622-1CF9F78D604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dirty="0"/>
              <a:t>Klik om stijl te bewerken</a:t>
            </a:r>
          </a:p>
        </p:txBody>
      </p:sp>
      <p:sp>
        <p:nvSpPr>
          <p:cNvPr id="3" name="Tijdelijke aanduiding voor tekst 2">
            <a:extLst>
              <a:ext uri="{FF2B5EF4-FFF2-40B4-BE49-F238E27FC236}">
                <a16:creationId xmlns:a16="http://schemas.microsoft.com/office/drawing/2014/main" id="{57E43A97-3C34-854A-9F98-37F870734FB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pic>
        <p:nvPicPr>
          <p:cNvPr id="8" name="Afbeelding 7">
            <a:extLst>
              <a:ext uri="{FF2B5EF4-FFF2-40B4-BE49-F238E27FC236}">
                <a16:creationId xmlns:a16="http://schemas.microsoft.com/office/drawing/2014/main" id="{CE2A0AE9-59D3-8F49-B86E-E49557A7B531}"/>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9164100" y="228531"/>
            <a:ext cx="2845020" cy="480129"/>
          </a:xfrm>
          <a:prstGeom prst="rect">
            <a:avLst/>
          </a:prstGeom>
        </p:spPr>
      </p:pic>
      <p:sp>
        <p:nvSpPr>
          <p:cNvPr id="12" name="Tijdelijke aanduiding voor voettekst 4">
            <a:extLst>
              <a:ext uri="{FF2B5EF4-FFF2-40B4-BE49-F238E27FC236}">
                <a16:creationId xmlns:a16="http://schemas.microsoft.com/office/drawing/2014/main" id="{51DC567F-1D0A-4B43-B339-DA75D4A46BED}"/>
              </a:ext>
            </a:extLst>
          </p:cNvPr>
          <p:cNvSpPr txBox="1">
            <a:spLocks/>
          </p:cNvSpPr>
          <p:nvPr userDrawn="1"/>
        </p:nvSpPr>
        <p:spPr>
          <a:xfrm>
            <a:off x="1427644" y="6445189"/>
            <a:ext cx="8338608" cy="365125"/>
          </a:xfrm>
          <a:prstGeom prst="rect">
            <a:avLst/>
          </a:prstGeom>
        </p:spPr>
        <p:txBody>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nl-NL" dirty="0"/>
          </a:p>
        </p:txBody>
      </p:sp>
      <p:sp>
        <p:nvSpPr>
          <p:cNvPr id="9" name="Tijdelijke aanduiding voor voettekst 8">
            <a:extLst>
              <a:ext uri="{FF2B5EF4-FFF2-40B4-BE49-F238E27FC236}">
                <a16:creationId xmlns:a16="http://schemas.microsoft.com/office/drawing/2014/main" id="{611DF11B-27FE-3149-B4F1-61EECDD6126E}"/>
              </a:ext>
            </a:extLst>
          </p:cNvPr>
          <p:cNvSpPr>
            <a:spLocks noGrp="1"/>
          </p:cNvSpPr>
          <p:nvPr>
            <p:ph type="ftr" sz="quarter" idx="3"/>
          </p:nvPr>
        </p:nvSpPr>
        <p:spPr>
          <a:xfrm>
            <a:off x="1427644" y="6390854"/>
            <a:ext cx="6725756" cy="365125"/>
          </a:xfrm>
          <a:prstGeom prst="rect">
            <a:avLst/>
          </a:prstGeom>
        </p:spPr>
        <p:txBody>
          <a:bodyPr vert="horz" lIns="91440" tIns="45720" rIns="91440" bIns="45720" rtlCol="0" anchor="ctr"/>
          <a:lstStyle>
            <a:lvl1pPr algn="l">
              <a:defRPr sz="1000" b="1">
                <a:solidFill>
                  <a:schemeClr val="bg1"/>
                </a:solidFill>
              </a:defRPr>
            </a:lvl1pPr>
          </a:lstStyle>
          <a:p>
            <a:r>
              <a:rPr lang="nl-NL"/>
              <a:t>Continu verbeteren door persoonlijke ontwikkeling | Martin Boers</a:t>
            </a:r>
            <a:endParaRPr lang="nl-NL" dirty="0"/>
          </a:p>
        </p:txBody>
      </p:sp>
      <p:sp>
        <p:nvSpPr>
          <p:cNvPr id="16" name="Tijdelijke aanduiding voor datum 15">
            <a:extLst>
              <a:ext uri="{FF2B5EF4-FFF2-40B4-BE49-F238E27FC236}">
                <a16:creationId xmlns:a16="http://schemas.microsoft.com/office/drawing/2014/main" id="{FF3B6A5A-FC62-0346-91C9-5977BC50BB4E}"/>
              </a:ext>
            </a:extLst>
          </p:cNvPr>
          <p:cNvSpPr>
            <a:spLocks noGrp="1"/>
          </p:cNvSpPr>
          <p:nvPr>
            <p:ph type="dt" sz="half" idx="2"/>
          </p:nvPr>
        </p:nvSpPr>
        <p:spPr>
          <a:xfrm>
            <a:off x="406879" y="6390854"/>
            <a:ext cx="1020765" cy="365125"/>
          </a:xfrm>
          <a:prstGeom prst="rect">
            <a:avLst/>
          </a:prstGeom>
        </p:spPr>
        <p:txBody>
          <a:bodyPr vert="horz" lIns="91440" tIns="45720" rIns="91440" bIns="45720" rtlCol="0" anchor="ctr"/>
          <a:lstStyle>
            <a:lvl1pPr algn="l">
              <a:defRPr sz="1000">
                <a:solidFill>
                  <a:schemeClr val="bg1"/>
                </a:solidFill>
              </a:defRPr>
            </a:lvl1pPr>
          </a:lstStyle>
          <a:p>
            <a:fld id="{A11D9434-DF77-4066-9D6D-5DB09690D75A}" type="datetime1">
              <a:rPr lang="nl-NL" smtClean="0"/>
              <a:t>4-2-2021</a:t>
            </a:fld>
            <a:endParaRPr lang="nl-NL" dirty="0"/>
          </a:p>
        </p:txBody>
      </p:sp>
      <p:sp>
        <p:nvSpPr>
          <p:cNvPr id="17" name="Tijdelijke aanduiding voor dianummer 16">
            <a:extLst>
              <a:ext uri="{FF2B5EF4-FFF2-40B4-BE49-F238E27FC236}">
                <a16:creationId xmlns:a16="http://schemas.microsoft.com/office/drawing/2014/main" id="{C8F58EC6-8204-A54F-8C45-86F02297984D}"/>
              </a:ext>
            </a:extLst>
          </p:cNvPr>
          <p:cNvSpPr>
            <a:spLocks noGrp="1"/>
          </p:cNvSpPr>
          <p:nvPr>
            <p:ph type="sldNum" sz="quarter" idx="4"/>
          </p:nvPr>
        </p:nvSpPr>
        <p:spPr>
          <a:xfrm>
            <a:off x="8610600" y="6390854"/>
            <a:ext cx="3276600" cy="365125"/>
          </a:xfrm>
          <a:prstGeom prst="rect">
            <a:avLst/>
          </a:prstGeom>
        </p:spPr>
        <p:txBody>
          <a:bodyPr vert="horz" lIns="91440" tIns="45720" rIns="91440" bIns="45720" rtlCol="0" anchor="ctr"/>
          <a:lstStyle>
            <a:lvl1pPr algn="r">
              <a:defRPr sz="1000">
                <a:solidFill>
                  <a:schemeClr val="bg1"/>
                </a:solidFill>
              </a:defRPr>
            </a:lvl1pPr>
          </a:lstStyle>
          <a:p>
            <a:fld id="{29590B2D-8F43-D14D-BD20-BCE1E13820D1}" type="slidenum">
              <a:rPr lang="nl-NL" smtClean="0"/>
              <a:pPr/>
              <a:t>‹nr.›</a:t>
            </a:fld>
            <a:endParaRPr lang="nl-NL" dirty="0"/>
          </a:p>
        </p:txBody>
      </p:sp>
    </p:spTree>
    <p:extLst>
      <p:ext uri="{BB962C8B-B14F-4D97-AF65-F5344CB8AC3E}">
        <p14:creationId xmlns:p14="http://schemas.microsoft.com/office/powerpoint/2010/main" val="3843431358"/>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Lst>
  <p:hf sldNum="0" hdr="0" ftr="0" dt="0"/>
  <p:txStyles>
    <p:titleStyle>
      <a:lvl1pPr algn="l" defTabSz="914400" rtl="0" eaLnBrk="1" latinLnBrk="0" hangingPunct="1">
        <a:lnSpc>
          <a:spcPct val="90000"/>
        </a:lnSpc>
        <a:spcBef>
          <a:spcPct val="0"/>
        </a:spcBef>
        <a:buNone/>
        <a:defRPr sz="4400" b="1" kern="1200">
          <a:solidFill>
            <a:schemeClr val="accent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1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1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15.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15.xml"/><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www.ao-metalektro.nl/" TargetMode="External"/><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hyperlink" Target="https://metalektro-my.sharepoint.com/:v:/g/personal/r_nicholson_ao-metalektro_nl/EZ1l5VTZ3RFOnj74XlAVl3sB6HQUgaLqlzl31l7jiz4OQA?e=fPUG2F"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132FBC-C46E-4E4D-9AD2-A2A7B4086691}"/>
              </a:ext>
            </a:extLst>
          </p:cNvPr>
          <p:cNvSpPr>
            <a:spLocks noGrp="1"/>
          </p:cNvSpPr>
          <p:nvPr>
            <p:ph type="ctrTitle"/>
          </p:nvPr>
        </p:nvSpPr>
        <p:spPr/>
        <p:txBody>
          <a:bodyPr anchor="ctr"/>
          <a:lstStyle/>
          <a:p>
            <a:r>
              <a:rPr lang="nl-NL" dirty="0"/>
              <a:t>‘Het nieuwe beoordelen </a:t>
            </a:r>
            <a:br>
              <a:rPr lang="nl-NL" dirty="0"/>
            </a:br>
            <a:r>
              <a:rPr lang="nl-NL" dirty="0"/>
              <a:t>en belonen’</a:t>
            </a:r>
          </a:p>
        </p:txBody>
      </p:sp>
      <p:sp>
        <p:nvSpPr>
          <p:cNvPr id="4" name="Tijdelijke aanduiding voor tekst 3">
            <a:extLst>
              <a:ext uri="{FF2B5EF4-FFF2-40B4-BE49-F238E27FC236}">
                <a16:creationId xmlns:a16="http://schemas.microsoft.com/office/drawing/2014/main" id="{472DF570-73AE-4DBD-8A64-CEC0AEFFCFE3}"/>
              </a:ext>
            </a:extLst>
          </p:cNvPr>
          <p:cNvSpPr>
            <a:spLocks noGrp="1"/>
          </p:cNvSpPr>
          <p:nvPr>
            <p:ph type="body" idx="13"/>
          </p:nvPr>
        </p:nvSpPr>
        <p:spPr/>
        <p:txBody>
          <a:bodyPr/>
          <a:lstStyle/>
          <a:p>
            <a:r>
              <a:rPr lang="nl-NL" dirty="0"/>
              <a:t>Webinar, donderdag 4 februari 2021</a:t>
            </a:r>
          </a:p>
        </p:txBody>
      </p:sp>
    </p:spTree>
    <p:extLst>
      <p:ext uri="{BB962C8B-B14F-4D97-AF65-F5344CB8AC3E}">
        <p14:creationId xmlns:p14="http://schemas.microsoft.com/office/powerpoint/2010/main" val="14760898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D1F24631-ACAF-344A-8EED-FC46EB9236D1}"/>
              </a:ext>
            </a:extLst>
          </p:cNvPr>
          <p:cNvSpPr>
            <a:spLocks noGrp="1"/>
          </p:cNvSpPr>
          <p:nvPr>
            <p:ph idx="1"/>
          </p:nvPr>
        </p:nvSpPr>
        <p:spPr>
          <a:xfrm>
            <a:off x="1427644" y="1933693"/>
            <a:ext cx="10128163" cy="4457161"/>
          </a:xfrm>
        </p:spPr>
        <p:txBody>
          <a:bodyPr>
            <a:normAutofit/>
          </a:bodyPr>
          <a:lstStyle/>
          <a:p>
            <a:pPr>
              <a:lnSpc>
                <a:spcPct val="100000"/>
              </a:lnSpc>
              <a:spcAft>
                <a:spcPts val="1200"/>
              </a:spcAft>
            </a:pPr>
            <a:r>
              <a:rPr lang="nl-NL" b="1" dirty="0">
                <a:solidFill>
                  <a:schemeClr val="bg1">
                    <a:lumMod val="50000"/>
                  </a:schemeClr>
                </a:solidFill>
              </a:rPr>
              <a:t>Het ontwikkelgesprek gaat niet over salaris: </a:t>
            </a:r>
            <a:r>
              <a:rPr lang="nl-NL" b="1" i="1" dirty="0">
                <a:solidFill>
                  <a:schemeClr val="accent3"/>
                </a:solidFill>
              </a:rPr>
              <a:t>samen werken aan de ontwikkeling van medewerker en organisatie.</a:t>
            </a:r>
          </a:p>
          <a:p>
            <a:pPr>
              <a:lnSpc>
                <a:spcPct val="100000"/>
              </a:lnSpc>
              <a:spcAft>
                <a:spcPts val="1200"/>
              </a:spcAft>
            </a:pPr>
            <a:r>
              <a:rPr lang="nl-NL" b="1" dirty="0">
                <a:solidFill>
                  <a:schemeClr val="bg1">
                    <a:lumMod val="50000"/>
                  </a:schemeClr>
                </a:solidFill>
              </a:rPr>
              <a:t>Bij functioneren naar tevredenheid: standaard groei binnen salarisschaal</a:t>
            </a:r>
            <a:r>
              <a:rPr lang="nl-NL" dirty="0"/>
              <a:t>.</a:t>
            </a:r>
          </a:p>
          <a:p>
            <a:pPr>
              <a:lnSpc>
                <a:spcPct val="100000"/>
              </a:lnSpc>
              <a:spcAft>
                <a:spcPts val="1200"/>
              </a:spcAft>
            </a:pPr>
            <a:r>
              <a:rPr lang="nl-NL" b="1" dirty="0">
                <a:solidFill>
                  <a:schemeClr val="bg1">
                    <a:lumMod val="50000"/>
                  </a:schemeClr>
                </a:solidFill>
              </a:rPr>
              <a:t>Bij onderpresteren of excelleren: voorafgaand aan het ontwikkelgesprek, een extra gesprek over bevriezen van salaris of een extra stap maken.</a:t>
            </a:r>
          </a:p>
          <a:p>
            <a:pPr>
              <a:lnSpc>
                <a:spcPct val="100000"/>
              </a:lnSpc>
              <a:spcAft>
                <a:spcPts val="1200"/>
              </a:spcAft>
            </a:pPr>
            <a:r>
              <a:rPr lang="nl-NL" b="1" dirty="0">
                <a:solidFill>
                  <a:schemeClr val="bg1">
                    <a:lumMod val="50000"/>
                  </a:schemeClr>
                </a:solidFill>
              </a:rPr>
              <a:t>Focussen op doel van het gesprek</a:t>
            </a:r>
            <a:r>
              <a:rPr lang="nl-NL" dirty="0"/>
              <a:t>; </a:t>
            </a:r>
            <a:r>
              <a:rPr lang="nl-NL" b="1" i="1" dirty="0">
                <a:solidFill>
                  <a:schemeClr val="accent3"/>
                </a:solidFill>
              </a:rPr>
              <a:t>samen werken aan de ontwikkeling van medewerker en organisatie.</a:t>
            </a:r>
          </a:p>
          <a:p>
            <a:pPr marL="0" indent="0">
              <a:lnSpc>
                <a:spcPct val="100000"/>
              </a:lnSpc>
              <a:spcAft>
                <a:spcPts val="1200"/>
              </a:spcAft>
              <a:buNone/>
            </a:pPr>
            <a:endParaRPr lang="nl-NL" dirty="0"/>
          </a:p>
          <a:p>
            <a:pPr marL="0" indent="0">
              <a:lnSpc>
                <a:spcPct val="100000"/>
              </a:lnSpc>
              <a:spcAft>
                <a:spcPts val="600"/>
              </a:spcAft>
              <a:buNone/>
            </a:pPr>
            <a:endParaRPr lang="nl-NL" i="1" dirty="0">
              <a:solidFill>
                <a:schemeClr val="accent3"/>
              </a:solidFill>
            </a:endParaRPr>
          </a:p>
          <a:p>
            <a:pPr>
              <a:lnSpc>
                <a:spcPct val="100000"/>
              </a:lnSpc>
              <a:spcAft>
                <a:spcPts val="600"/>
              </a:spcAft>
            </a:pPr>
            <a:endParaRPr lang="nl-NL" dirty="0"/>
          </a:p>
        </p:txBody>
      </p:sp>
      <p:sp>
        <p:nvSpPr>
          <p:cNvPr id="3" name="Titel 2">
            <a:extLst>
              <a:ext uri="{FF2B5EF4-FFF2-40B4-BE49-F238E27FC236}">
                <a16:creationId xmlns:a16="http://schemas.microsoft.com/office/drawing/2014/main" id="{8A42BE1D-1AAA-7D4F-8081-CD2D358E7A5C}"/>
              </a:ext>
            </a:extLst>
          </p:cNvPr>
          <p:cNvSpPr>
            <a:spLocks noGrp="1"/>
          </p:cNvSpPr>
          <p:nvPr>
            <p:ph type="title"/>
          </p:nvPr>
        </p:nvSpPr>
        <p:spPr/>
        <p:txBody>
          <a:bodyPr/>
          <a:lstStyle/>
          <a:p>
            <a:r>
              <a:rPr lang="nl-NL" dirty="0"/>
              <a:t>Loskoppelen belonen van beoordelen</a:t>
            </a:r>
          </a:p>
        </p:txBody>
      </p:sp>
    </p:spTree>
    <p:extLst>
      <p:ext uri="{BB962C8B-B14F-4D97-AF65-F5344CB8AC3E}">
        <p14:creationId xmlns:p14="http://schemas.microsoft.com/office/powerpoint/2010/main" val="1246839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81188D78-8F32-46E7-9F45-FA0C0590DF78}"/>
              </a:ext>
            </a:extLst>
          </p:cNvPr>
          <p:cNvSpPr>
            <a:spLocks noGrp="1"/>
          </p:cNvSpPr>
          <p:nvPr>
            <p:ph idx="1"/>
          </p:nvPr>
        </p:nvSpPr>
        <p:spPr>
          <a:xfrm>
            <a:off x="1427643" y="1547570"/>
            <a:ext cx="9926157" cy="4626164"/>
          </a:xfrm>
        </p:spPr>
        <p:txBody>
          <a:bodyPr>
            <a:normAutofit/>
          </a:bodyPr>
          <a:lstStyle/>
          <a:p>
            <a:pPr marL="0" indent="0">
              <a:buNone/>
            </a:pPr>
            <a:r>
              <a:rPr lang="nl-NL" b="1" dirty="0">
                <a:solidFill>
                  <a:schemeClr val="accent1"/>
                </a:solidFill>
              </a:rPr>
              <a:t>Tips:</a:t>
            </a:r>
          </a:p>
          <a:p>
            <a:r>
              <a:rPr lang="nl-NL" b="1" dirty="0">
                <a:solidFill>
                  <a:schemeClr val="bg1">
                    <a:lumMod val="50000"/>
                  </a:schemeClr>
                </a:solidFill>
              </a:rPr>
              <a:t>Loskoppelen belonen en beoordelen goed communiceren;</a:t>
            </a:r>
          </a:p>
          <a:p>
            <a:r>
              <a:rPr lang="nl-NL" b="1" dirty="0">
                <a:solidFill>
                  <a:schemeClr val="bg1">
                    <a:lumMod val="50000"/>
                  </a:schemeClr>
                </a:solidFill>
              </a:rPr>
              <a:t>Veranderingen zijn spannend, complimenten kunnen schaars zijn;</a:t>
            </a:r>
          </a:p>
          <a:p>
            <a:pPr marL="0" indent="0">
              <a:buNone/>
            </a:pPr>
            <a:r>
              <a:rPr lang="nl-NL" b="1" dirty="0">
                <a:solidFill>
                  <a:schemeClr val="accent1"/>
                </a:solidFill>
              </a:rPr>
              <a:t>Do’s:</a:t>
            </a:r>
            <a:endParaRPr lang="nl-NL" b="1" dirty="0"/>
          </a:p>
          <a:p>
            <a:r>
              <a:rPr lang="nl-NL" b="1" dirty="0">
                <a:solidFill>
                  <a:schemeClr val="bg1">
                    <a:lumMod val="50000"/>
                  </a:schemeClr>
                </a:solidFill>
              </a:rPr>
              <a:t>Haal de behoefte op, maak het persoonlijk;</a:t>
            </a:r>
          </a:p>
          <a:p>
            <a:r>
              <a:rPr lang="nl-NL" b="1" dirty="0">
                <a:solidFill>
                  <a:schemeClr val="bg1">
                    <a:lumMod val="50000"/>
                  </a:schemeClr>
                </a:solidFill>
              </a:rPr>
              <a:t>Faciliteer in de nieuwe structuur;</a:t>
            </a:r>
          </a:p>
          <a:p>
            <a:r>
              <a:rPr lang="nl-NL" b="1" dirty="0">
                <a:solidFill>
                  <a:schemeClr val="bg1">
                    <a:lumMod val="50000"/>
                  </a:schemeClr>
                </a:solidFill>
              </a:rPr>
              <a:t>Geef terugkoppeling na het ophalen van de behoefte bij de medewerkers;</a:t>
            </a:r>
          </a:p>
          <a:p>
            <a:r>
              <a:rPr lang="nl-NL" b="1" dirty="0">
                <a:solidFill>
                  <a:schemeClr val="bg1">
                    <a:lumMod val="50000"/>
                  </a:schemeClr>
                </a:solidFill>
              </a:rPr>
              <a:t>Neem de tijd voor het ontwikkelgesprek;</a:t>
            </a:r>
          </a:p>
          <a:p>
            <a:r>
              <a:rPr lang="nl-NL" b="1" dirty="0">
                <a:solidFill>
                  <a:schemeClr val="bg1">
                    <a:lumMod val="50000"/>
                  </a:schemeClr>
                </a:solidFill>
              </a:rPr>
              <a:t>Volg je eigen pad, jij kent jouw medewerkers het best.</a:t>
            </a:r>
          </a:p>
          <a:p>
            <a:endParaRPr lang="nl-NL" dirty="0"/>
          </a:p>
          <a:p>
            <a:endParaRPr lang="nl-NL" dirty="0"/>
          </a:p>
          <a:p>
            <a:pPr marL="0" indent="0">
              <a:buNone/>
            </a:pPr>
            <a:endParaRPr lang="nl-NL" dirty="0"/>
          </a:p>
          <a:p>
            <a:endParaRPr lang="nl-NL" b="1" dirty="0"/>
          </a:p>
        </p:txBody>
      </p:sp>
      <p:sp>
        <p:nvSpPr>
          <p:cNvPr id="3" name="Titel 2">
            <a:extLst>
              <a:ext uri="{FF2B5EF4-FFF2-40B4-BE49-F238E27FC236}">
                <a16:creationId xmlns:a16="http://schemas.microsoft.com/office/drawing/2014/main" id="{B0E89AA8-9355-4D61-9B7C-7E0CDD4341C0}"/>
              </a:ext>
            </a:extLst>
          </p:cNvPr>
          <p:cNvSpPr>
            <a:spLocks noGrp="1"/>
          </p:cNvSpPr>
          <p:nvPr>
            <p:ph type="title"/>
          </p:nvPr>
        </p:nvSpPr>
        <p:spPr/>
        <p:txBody>
          <a:bodyPr/>
          <a:lstStyle/>
          <a:p>
            <a:r>
              <a:rPr lang="nl-NL" dirty="0"/>
              <a:t>Klinkt mooi, maar hoe pak ik dat aan?</a:t>
            </a:r>
          </a:p>
        </p:txBody>
      </p:sp>
    </p:spTree>
    <p:extLst>
      <p:ext uri="{BB962C8B-B14F-4D97-AF65-F5344CB8AC3E}">
        <p14:creationId xmlns:p14="http://schemas.microsoft.com/office/powerpoint/2010/main" val="14800137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el 23">
            <a:extLst>
              <a:ext uri="{FF2B5EF4-FFF2-40B4-BE49-F238E27FC236}">
                <a16:creationId xmlns:a16="http://schemas.microsoft.com/office/drawing/2014/main" id="{E26C18A6-A525-964E-99DF-42CA53D74D57}"/>
              </a:ext>
            </a:extLst>
          </p:cNvPr>
          <p:cNvSpPr>
            <a:spLocks noGrp="1"/>
          </p:cNvSpPr>
          <p:nvPr>
            <p:ph type="ctrTitle"/>
          </p:nvPr>
        </p:nvSpPr>
        <p:spPr>
          <a:xfrm>
            <a:off x="1427644" y="1499435"/>
            <a:ext cx="9240356" cy="988399"/>
          </a:xfrm>
        </p:spPr>
        <p:txBody>
          <a:bodyPr>
            <a:normAutofit/>
          </a:bodyPr>
          <a:lstStyle/>
          <a:p>
            <a:r>
              <a:rPr lang="nl-NL" sz="5400" dirty="0"/>
              <a:t>De </a:t>
            </a:r>
            <a:r>
              <a:rPr lang="nl-NL" sz="5400" dirty="0" err="1"/>
              <a:t>Intal</a:t>
            </a:r>
            <a:r>
              <a:rPr lang="nl-NL" sz="5400" dirty="0"/>
              <a:t> Methode</a:t>
            </a:r>
          </a:p>
        </p:txBody>
      </p:sp>
      <p:sp>
        <p:nvSpPr>
          <p:cNvPr id="25" name="Ondertitel 24">
            <a:extLst>
              <a:ext uri="{FF2B5EF4-FFF2-40B4-BE49-F238E27FC236}">
                <a16:creationId xmlns:a16="http://schemas.microsoft.com/office/drawing/2014/main" id="{C1541C32-0405-BA41-AD7C-3FAC5B11A1B7}"/>
              </a:ext>
            </a:extLst>
          </p:cNvPr>
          <p:cNvSpPr>
            <a:spLocks noGrp="1"/>
          </p:cNvSpPr>
          <p:nvPr>
            <p:ph type="subTitle" idx="1"/>
          </p:nvPr>
        </p:nvSpPr>
        <p:spPr>
          <a:xfrm>
            <a:off x="1427644" y="2482585"/>
            <a:ext cx="4438766" cy="1271997"/>
          </a:xfrm>
        </p:spPr>
        <p:txBody>
          <a:bodyPr vert="horz" lIns="91440" tIns="45720" rIns="91440" bIns="45720" rtlCol="0" anchor="t">
            <a:normAutofit/>
          </a:bodyPr>
          <a:lstStyle/>
          <a:p>
            <a:r>
              <a:rPr lang="nl-NL" sz="2800" dirty="0">
                <a:solidFill>
                  <a:srgbClr val="2C4C61"/>
                </a:solidFill>
                <a:cs typeface="Calibri"/>
              </a:rPr>
              <a:t>Gesprekken die de reis van </a:t>
            </a:r>
            <a:br>
              <a:rPr lang="nl-NL" sz="2800" dirty="0">
                <a:cs typeface="Calibri"/>
              </a:rPr>
            </a:br>
            <a:r>
              <a:rPr lang="nl-NL" sz="2800" dirty="0">
                <a:solidFill>
                  <a:srgbClr val="2C4C61"/>
                </a:solidFill>
                <a:cs typeface="Calibri"/>
              </a:rPr>
              <a:t>persoonlijke groei &amp; geluk stimuleren</a:t>
            </a:r>
            <a:endParaRPr lang="nl-NL" sz="2800" dirty="0">
              <a:solidFill>
                <a:srgbClr val="2C4C61"/>
              </a:solidFill>
              <a:ea typeface="+mn-lt"/>
              <a:cs typeface="+mn-lt"/>
            </a:endParaRPr>
          </a:p>
        </p:txBody>
      </p:sp>
      <p:sp>
        <p:nvSpPr>
          <p:cNvPr id="31" name="Tijdelijke aanduiding voor inhoud 30">
            <a:extLst>
              <a:ext uri="{FF2B5EF4-FFF2-40B4-BE49-F238E27FC236}">
                <a16:creationId xmlns:a16="http://schemas.microsoft.com/office/drawing/2014/main" id="{98C52596-C02E-464C-84B8-2DDEE100A27C}"/>
              </a:ext>
            </a:extLst>
          </p:cNvPr>
          <p:cNvSpPr>
            <a:spLocks noGrp="1"/>
          </p:cNvSpPr>
          <p:nvPr>
            <p:ph sz="quarter" idx="15"/>
          </p:nvPr>
        </p:nvSpPr>
        <p:spPr>
          <a:xfrm>
            <a:off x="1427162" y="5526348"/>
            <a:ext cx="4439248" cy="939765"/>
          </a:xfrm>
        </p:spPr>
        <p:txBody>
          <a:bodyPr/>
          <a:lstStyle/>
          <a:p>
            <a:r>
              <a:rPr lang="nl-NL" dirty="0"/>
              <a:t>Den Haag, 4 februari 2021, Marcia Schouten </a:t>
            </a:r>
          </a:p>
        </p:txBody>
      </p:sp>
      <p:pic>
        <p:nvPicPr>
          <p:cNvPr id="2" name="Afbeelding 2" descr=".png">
            <a:extLst>
              <a:ext uri="{FF2B5EF4-FFF2-40B4-BE49-F238E27FC236}">
                <a16:creationId xmlns:a16="http://schemas.microsoft.com/office/drawing/2014/main" id="{4888E6E9-7A53-42FD-B649-3780F17F9C02}"/>
              </a:ext>
            </a:extLst>
          </p:cNvPr>
          <p:cNvPicPr>
            <a:picLocks noChangeAspect="1"/>
          </p:cNvPicPr>
          <p:nvPr/>
        </p:nvPicPr>
        <p:blipFill>
          <a:blip r:embed="rId3"/>
          <a:stretch>
            <a:fillRect/>
          </a:stretch>
        </p:blipFill>
        <p:spPr>
          <a:xfrm>
            <a:off x="8365066" y="2093986"/>
            <a:ext cx="2122311" cy="2670023"/>
          </a:xfrm>
          <a:prstGeom prst="rect">
            <a:avLst/>
          </a:prstGeom>
        </p:spPr>
      </p:pic>
    </p:spTree>
    <p:extLst>
      <p:ext uri="{BB962C8B-B14F-4D97-AF65-F5344CB8AC3E}">
        <p14:creationId xmlns:p14="http://schemas.microsoft.com/office/powerpoint/2010/main" val="21609874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el 16">
            <a:extLst>
              <a:ext uri="{FF2B5EF4-FFF2-40B4-BE49-F238E27FC236}">
                <a16:creationId xmlns:a16="http://schemas.microsoft.com/office/drawing/2014/main" id="{6289735B-914D-0941-863D-76586BD17B9E}"/>
              </a:ext>
            </a:extLst>
          </p:cNvPr>
          <p:cNvSpPr>
            <a:spLocks noGrp="1"/>
          </p:cNvSpPr>
          <p:nvPr>
            <p:ph type="ctrTitle"/>
          </p:nvPr>
        </p:nvSpPr>
        <p:spPr>
          <a:xfrm>
            <a:off x="679756" y="699031"/>
            <a:ext cx="10891355" cy="1158727"/>
          </a:xfrm>
        </p:spPr>
        <p:txBody>
          <a:bodyPr>
            <a:normAutofit/>
          </a:bodyPr>
          <a:lstStyle/>
          <a:p>
            <a:r>
              <a:rPr lang="nl-NL" sz="5400" dirty="0">
                <a:cs typeface="Calibri"/>
              </a:rPr>
              <a:t>De </a:t>
            </a:r>
            <a:r>
              <a:rPr lang="nl-NL" sz="5400" dirty="0" err="1">
                <a:cs typeface="Calibri"/>
              </a:rPr>
              <a:t>Intal</a:t>
            </a:r>
            <a:r>
              <a:rPr lang="nl-NL" sz="5400" dirty="0">
                <a:cs typeface="Calibri"/>
              </a:rPr>
              <a:t> Methode</a:t>
            </a:r>
            <a:endParaRPr lang="nl-NL" sz="5400" dirty="0" err="1"/>
          </a:p>
        </p:txBody>
      </p:sp>
      <p:pic>
        <p:nvPicPr>
          <p:cNvPr id="2" name="Afbeelding 2" descr=".jpeg">
            <a:extLst>
              <a:ext uri="{FF2B5EF4-FFF2-40B4-BE49-F238E27FC236}">
                <a16:creationId xmlns:a16="http://schemas.microsoft.com/office/drawing/2014/main" id="{DF9DD489-5E80-43D5-A1FA-8B775DCCA9C3}"/>
              </a:ext>
            </a:extLst>
          </p:cNvPr>
          <p:cNvPicPr>
            <a:picLocks noChangeAspect="1"/>
          </p:cNvPicPr>
          <p:nvPr/>
        </p:nvPicPr>
        <p:blipFill>
          <a:blip r:embed="rId3"/>
          <a:stretch>
            <a:fillRect/>
          </a:stretch>
        </p:blipFill>
        <p:spPr>
          <a:xfrm>
            <a:off x="780006" y="2348485"/>
            <a:ext cx="2066544" cy="2161032"/>
          </a:xfrm>
          <a:prstGeom prst="rect">
            <a:avLst/>
          </a:prstGeom>
        </p:spPr>
      </p:pic>
      <p:pic>
        <p:nvPicPr>
          <p:cNvPr id="3" name="Afbeelding 3" descr=".jpeg">
            <a:extLst>
              <a:ext uri="{FF2B5EF4-FFF2-40B4-BE49-F238E27FC236}">
                <a16:creationId xmlns:a16="http://schemas.microsoft.com/office/drawing/2014/main" id="{B3D3F7F7-2A94-4EDB-98AC-E1206C7D3C7A}"/>
              </a:ext>
            </a:extLst>
          </p:cNvPr>
          <p:cNvPicPr>
            <a:picLocks noChangeAspect="1"/>
          </p:cNvPicPr>
          <p:nvPr/>
        </p:nvPicPr>
        <p:blipFill>
          <a:blip r:embed="rId4"/>
          <a:stretch>
            <a:fillRect/>
          </a:stretch>
        </p:blipFill>
        <p:spPr>
          <a:xfrm>
            <a:off x="2939005" y="2348485"/>
            <a:ext cx="2066544" cy="2161032"/>
          </a:xfrm>
          <a:prstGeom prst="rect">
            <a:avLst/>
          </a:prstGeom>
        </p:spPr>
      </p:pic>
      <p:pic>
        <p:nvPicPr>
          <p:cNvPr id="4" name="Afbeelding 4" descr=".jpeg">
            <a:extLst>
              <a:ext uri="{FF2B5EF4-FFF2-40B4-BE49-F238E27FC236}">
                <a16:creationId xmlns:a16="http://schemas.microsoft.com/office/drawing/2014/main" id="{515DBAB2-A4CC-4A14-A283-023A411BB162}"/>
              </a:ext>
            </a:extLst>
          </p:cNvPr>
          <p:cNvPicPr>
            <a:picLocks noChangeAspect="1"/>
          </p:cNvPicPr>
          <p:nvPr/>
        </p:nvPicPr>
        <p:blipFill>
          <a:blip r:embed="rId5"/>
          <a:stretch>
            <a:fillRect/>
          </a:stretch>
        </p:blipFill>
        <p:spPr>
          <a:xfrm>
            <a:off x="7257006" y="2348485"/>
            <a:ext cx="2066544" cy="2161032"/>
          </a:xfrm>
          <a:prstGeom prst="rect">
            <a:avLst/>
          </a:prstGeom>
        </p:spPr>
      </p:pic>
      <p:pic>
        <p:nvPicPr>
          <p:cNvPr id="5" name="Afbeelding 5" descr=".jpeg">
            <a:extLst>
              <a:ext uri="{FF2B5EF4-FFF2-40B4-BE49-F238E27FC236}">
                <a16:creationId xmlns:a16="http://schemas.microsoft.com/office/drawing/2014/main" id="{AFEFFF67-D244-48D8-BA14-DF38A030415B}"/>
              </a:ext>
            </a:extLst>
          </p:cNvPr>
          <p:cNvPicPr>
            <a:picLocks noChangeAspect="1"/>
          </p:cNvPicPr>
          <p:nvPr/>
        </p:nvPicPr>
        <p:blipFill>
          <a:blip r:embed="rId6"/>
          <a:stretch>
            <a:fillRect/>
          </a:stretch>
        </p:blipFill>
        <p:spPr>
          <a:xfrm>
            <a:off x="9416005" y="2348485"/>
            <a:ext cx="2066544" cy="2161032"/>
          </a:xfrm>
          <a:prstGeom prst="rect">
            <a:avLst/>
          </a:prstGeom>
        </p:spPr>
      </p:pic>
      <p:pic>
        <p:nvPicPr>
          <p:cNvPr id="6" name="Afbeelding 6" descr=".jpeg">
            <a:extLst>
              <a:ext uri="{FF2B5EF4-FFF2-40B4-BE49-F238E27FC236}">
                <a16:creationId xmlns:a16="http://schemas.microsoft.com/office/drawing/2014/main" id="{E7EA5945-3750-46FD-92D4-1DC4AF275678}"/>
              </a:ext>
            </a:extLst>
          </p:cNvPr>
          <p:cNvPicPr>
            <a:picLocks noChangeAspect="1"/>
          </p:cNvPicPr>
          <p:nvPr/>
        </p:nvPicPr>
        <p:blipFill>
          <a:blip r:embed="rId7"/>
          <a:stretch>
            <a:fillRect/>
          </a:stretch>
        </p:blipFill>
        <p:spPr>
          <a:xfrm>
            <a:off x="5098006" y="2348484"/>
            <a:ext cx="2066544" cy="2161032"/>
          </a:xfrm>
          <a:prstGeom prst="rect">
            <a:avLst/>
          </a:prstGeom>
        </p:spPr>
      </p:pic>
    </p:spTree>
    <p:extLst>
      <p:ext uri="{BB962C8B-B14F-4D97-AF65-F5344CB8AC3E}">
        <p14:creationId xmlns:p14="http://schemas.microsoft.com/office/powerpoint/2010/main" val="25445554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2" descr=".jpeg">
            <a:extLst>
              <a:ext uri="{FF2B5EF4-FFF2-40B4-BE49-F238E27FC236}">
                <a16:creationId xmlns:a16="http://schemas.microsoft.com/office/drawing/2014/main" id="{DF9DD489-5E80-43D5-A1FA-8B775DCCA9C3}"/>
              </a:ext>
            </a:extLst>
          </p:cNvPr>
          <p:cNvPicPr>
            <a:picLocks noChangeAspect="1"/>
          </p:cNvPicPr>
          <p:nvPr/>
        </p:nvPicPr>
        <p:blipFill>
          <a:blip r:embed="rId3"/>
          <a:stretch>
            <a:fillRect/>
          </a:stretch>
        </p:blipFill>
        <p:spPr>
          <a:xfrm>
            <a:off x="3507049" y="1102330"/>
            <a:ext cx="1020765" cy="1067437"/>
          </a:xfrm>
          <a:prstGeom prst="rect">
            <a:avLst/>
          </a:prstGeom>
        </p:spPr>
      </p:pic>
      <p:pic>
        <p:nvPicPr>
          <p:cNvPr id="3" name="Afbeelding 3" descr=".jpeg">
            <a:extLst>
              <a:ext uri="{FF2B5EF4-FFF2-40B4-BE49-F238E27FC236}">
                <a16:creationId xmlns:a16="http://schemas.microsoft.com/office/drawing/2014/main" id="{B3D3F7F7-2A94-4EDB-98AC-E1206C7D3C7A}"/>
              </a:ext>
            </a:extLst>
          </p:cNvPr>
          <p:cNvPicPr>
            <a:picLocks noChangeAspect="1"/>
          </p:cNvPicPr>
          <p:nvPr/>
        </p:nvPicPr>
        <p:blipFill>
          <a:blip r:embed="rId4"/>
          <a:stretch>
            <a:fillRect/>
          </a:stretch>
        </p:blipFill>
        <p:spPr>
          <a:xfrm>
            <a:off x="4592693" y="1115400"/>
            <a:ext cx="1020765" cy="1067437"/>
          </a:xfrm>
          <a:prstGeom prst="rect">
            <a:avLst/>
          </a:prstGeom>
        </p:spPr>
      </p:pic>
      <p:pic>
        <p:nvPicPr>
          <p:cNvPr id="4" name="Afbeelding 4" descr=".jpeg">
            <a:extLst>
              <a:ext uri="{FF2B5EF4-FFF2-40B4-BE49-F238E27FC236}">
                <a16:creationId xmlns:a16="http://schemas.microsoft.com/office/drawing/2014/main" id="{515DBAB2-A4CC-4A14-A283-023A411BB162}"/>
              </a:ext>
            </a:extLst>
          </p:cNvPr>
          <p:cNvPicPr>
            <a:picLocks noChangeAspect="1"/>
          </p:cNvPicPr>
          <p:nvPr/>
        </p:nvPicPr>
        <p:blipFill>
          <a:blip r:embed="rId5"/>
          <a:stretch>
            <a:fillRect/>
          </a:stretch>
        </p:blipFill>
        <p:spPr>
          <a:xfrm>
            <a:off x="6760385" y="1102326"/>
            <a:ext cx="1033271" cy="1080515"/>
          </a:xfrm>
          <a:prstGeom prst="rect">
            <a:avLst/>
          </a:prstGeom>
        </p:spPr>
      </p:pic>
      <p:pic>
        <p:nvPicPr>
          <p:cNvPr id="5" name="Afbeelding 5" descr=".jpeg">
            <a:extLst>
              <a:ext uri="{FF2B5EF4-FFF2-40B4-BE49-F238E27FC236}">
                <a16:creationId xmlns:a16="http://schemas.microsoft.com/office/drawing/2014/main" id="{AFEFFF67-D244-48D8-BA14-DF38A030415B}"/>
              </a:ext>
            </a:extLst>
          </p:cNvPr>
          <p:cNvPicPr>
            <a:picLocks noChangeAspect="1"/>
          </p:cNvPicPr>
          <p:nvPr/>
        </p:nvPicPr>
        <p:blipFill>
          <a:blip r:embed="rId6"/>
          <a:stretch>
            <a:fillRect/>
          </a:stretch>
        </p:blipFill>
        <p:spPr>
          <a:xfrm>
            <a:off x="7858535" y="1116186"/>
            <a:ext cx="1033271" cy="1080515"/>
          </a:xfrm>
          <a:prstGeom prst="rect">
            <a:avLst/>
          </a:prstGeom>
        </p:spPr>
      </p:pic>
      <p:pic>
        <p:nvPicPr>
          <p:cNvPr id="6" name="Afbeelding 6" descr=".jpeg">
            <a:extLst>
              <a:ext uri="{FF2B5EF4-FFF2-40B4-BE49-F238E27FC236}">
                <a16:creationId xmlns:a16="http://schemas.microsoft.com/office/drawing/2014/main" id="{E7EA5945-3750-46FD-92D4-1DC4AF275678}"/>
              </a:ext>
            </a:extLst>
          </p:cNvPr>
          <p:cNvPicPr>
            <a:picLocks noChangeAspect="1"/>
          </p:cNvPicPr>
          <p:nvPr/>
        </p:nvPicPr>
        <p:blipFill>
          <a:blip r:embed="rId7"/>
          <a:stretch>
            <a:fillRect/>
          </a:stretch>
        </p:blipFill>
        <p:spPr>
          <a:xfrm>
            <a:off x="5662234" y="1116184"/>
            <a:ext cx="1033272" cy="1080516"/>
          </a:xfrm>
          <a:prstGeom prst="rect">
            <a:avLst/>
          </a:prstGeom>
        </p:spPr>
      </p:pic>
      <p:sp>
        <p:nvSpPr>
          <p:cNvPr id="7" name="Rechthoek 6">
            <a:extLst>
              <a:ext uri="{FF2B5EF4-FFF2-40B4-BE49-F238E27FC236}">
                <a16:creationId xmlns:a16="http://schemas.microsoft.com/office/drawing/2014/main" id="{DC35E50E-4EF9-4CF1-9367-AC72DFB9C1D6}"/>
              </a:ext>
            </a:extLst>
          </p:cNvPr>
          <p:cNvSpPr/>
          <p:nvPr/>
        </p:nvSpPr>
        <p:spPr>
          <a:xfrm>
            <a:off x="3507049" y="2300484"/>
            <a:ext cx="5384757" cy="7903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200" b="0" i="0" u="none" strike="noStrike" kern="1200" cap="none" spc="0" normalizeH="0" baseline="0" noProof="0" dirty="0">
                <a:ln>
                  <a:noFill/>
                </a:ln>
                <a:solidFill>
                  <a:srgbClr val="FFFFFF"/>
                </a:solidFill>
                <a:effectLst/>
                <a:uLnTx/>
                <a:uFillTx/>
                <a:latin typeface="Calibri" panose="020F0502020204030204"/>
                <a:ea typeface="+mn-ea"/>
                <a:cs typeface="Calibri"/>
              </a:rPr>
              <a:t>Gespreksvormen die de reis van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200" b="0" i="0" u="none" strike="noStrike" kern="1200" cap="none" spc="0" normalizeH="0" baseline="0" noProof="0" dirty="0">
                <a:ln>
                  <a:noFill/>
                </a:ln>
                <a:solidFill>
                  <a:srgbClr val="FFFFFF"/>
                </a:solidFill>
                <a:effectLst/>
                <a:uLnTx/>
                <a:uFillTx/>
                <a:latin typeface="Calibri" panose="020F0502020204030204"/>
                <a:ea typeface="+mn-ea"/>
                <a:cs typeface="Calibri"/>
              </a:rPr>
              <a:t>persoonlijke groei &amp; geluk stimuleren</a:t>
            </a:r>
            <a:endParaRPr kumimoji="0" lang="nl-NL" sz="2200" b="0" i="0" u="none" strike="noStrike" kern="1200" cap="none" spc="0" normalizeH="0" baseline="0" noProof="0" dirty="0">
              <a:ln>
                <a:noFill/>
              </a:ln>
              <a:solidFill>
                <a:srgbClr val="FFFFFF"/>
              </a:solidFill>
              <a:effectLst/>
              <a:uLnTx/>
              <a:uFillTx/>
              <a:latin typeface="Calibri" panose="020F0502020204030204"/>
              <a:ea typeface="+mn-lt"/>
              <a:cs typeface="Calibri" panose="020F0502020204030204"/>
            </a:endParaRPr>
          </a:p>
        </p:txBody>
      </p:sp>
      <p:sp>
        <p:nvSpPr>
          <p:cNvPr id="8" name="Rechthoek 7">
            <a:extLst>
              <a:ext uri="{FF2B5EF4-FFF2-40B4-BE49-F238E27FC236}">
                <a16:creationId xmlns:a16="http://schemas.microsoft.com/office/drawing/2014/main" id="{A908C215-CACD-48FE-B1F2-F3EBF03CCEEE}"/>
              </a:ext>
            </a:extLst>
          </p:cNvPr>
          <p:cNvSpPr/>
          <p:nvPr/>
        </p:nvSpPr>
        <p:spPr>
          <a:xfrm>
            <a:off x="1653764" y="3268334"/>
            <a:ext cx="2646218" cy="2646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200" b="1" i="0" u="none" strike="noStrike" kern="1200" cap="none" spc="0" normalizeH="0" baseline="0" noProof="0" dirty="0">
                <a:ln>
                  <a:noFill/>
                </a:ln>
                <a:solidFill>
                  <a:srgbClr val="FFFFFF"/>
                </a:solidFill>
                <a:effectLst/>
                <a:uLnTx/>
                <a:uFillTx/>
                <a:latin typeface="Calibri" panose="020F0502020204030204"/>
                <a:ea typeface="+mn-ea"/>
                <a:cs typeface="Calibri"/>
              </a:rPr>
              <a:t>360 graden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200" b="1" i="0" u="none" strike="noStrike" kern="1200" cap="none" spc="0" normalizeH="0" baseline="0" noProof="0" dirty="0">
                <a:ln>
                  <a:noFill/>
                </a:ln>
                <a:solidFill>
                  <a:srgbClr val="FFFFFF"/>
                </a:solidFill>
                <a:effectLst/>
                <a:uLnTx/>
                <a:uFillTx/>
                <a:latin typeface="Calibri" panose="020F0502020204030204"/>
                <a:ea typeface="+mn-ea"/>
                <a:cs typeface="Calibri"/>
              </a:rPr>
              <a:t>evaluatie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srgbClr val="FFFFFF"/>
              </a:solidFill>
              <a:effectLst/>
              <a:uLnTx/>
              <a:uFillTx/>
              <a:latin typeface="Calibri" panose="020F0502020204030204"/>
              <a:ea typeface="+mn-lt"/>
              <a:cs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1" u="none" strike="noStrike" kern="1200" cap="none" spc="0" normalizeH="0" baseline="0" noProof="0" dirty="0">
                <a:ln>
                  <a:noFill/>
                </a:ln>
                <a:solidFill>
                  <a:srgbClr val="2C4C61"/>
                </a:solidFill>
                <a:effectLst/>
                <a:uLnTx/>
                <a:uFillTx/>
                <a:latin typeface="Calibri" panose="020F0502020204030204"/>
                <a:ea typeface="+mn-lt"/>
                <a:cs typeface="Calibri" panose="020F0502020204030204"/>
              </a:rPr>
              <a:t>Breed  beeld | Inzicht in functioneren</a:t>
            </a:r>
          </a:p>
        </p:txBody>
      </p:sp>
      <p:sp>
        <p:nvSpPr>
          <p:cNvPr id="17" name="Rechthoek 16">
            <a:extLst>
              <a:ext uri="{FF2B5EF4-FFF2-40B4-BE49-F238E27FC236}">
                <a16:creationId xmlns:a16="http://schemas.microsoft.com/office/drawing/2014/main" id="{37E3AC86-BFCE-43DD-95A6-FBD7858F25FA}"/>
              </a:ext>
            </a:extLst>
          </p:cNvPr>
          <p:cNvSpPr/>
          <p:nvPr/>
        </p:nvSpPr>
        <p:spPr>
          <a:xfrm>
            <a:off x="4830460" y="3288289"/>
            <a:ext cx="2646218" cy="2646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200" b="1" i="0" u="none" strike="noStrike" kern="1200" cap="none" spc="0" normalizeH="0" baseline="0" noProof="0" dirty="0">
                <a:ln>
                  <a:noFill/>
                </a:ln>
                <a:solidFill>
                  <a:srgbClr val="FFFFFF"/>
                </a:solidFill>
                <a:effectLst/>
                <a:uLnTx/>
                <a:uFillTx/>
                <a:latin typeface="Calibri" panose="020F0502020204030204"/>
                <a:ea typeface="+mn-ea"/>
                <a:cs typeface="Calibri"/>
              </a:rPr>
              <a:t>De Intal </a:t>
            </a:r>
            <a:r>
              <a:rPr kumimoji="0" lang="nl-NL" sz="2200" b="1" i="1" u="none" strike="noStrike" kern="1200" cap="none" spc="0" normalizeH="0" baseline="0" noProof="0" dirty="0" err="1">
                <a:ln>
                  <a:noFill/>
                </a:ln>
                <a:solidFill>
                  <a:srgbClr val="FFFFFF"/>
                </a:solidFill>
                <a:effectLst/>
                <a:uLnTx/>
                <a:uFillTx/>
                <a:latin typeface="Calibri" panose="020F0502020204030204"/>
                <a:ea typeface="+mn-ea"/>
                <a:cs typeface="Calibri"/>
              </a:rPr>
              <a:t>belonings</a:t>
            </a:r>
            <a:r>
              <a:rPr kumimoji="0" lang="nl-NL" sz="2200" b="1" i="0" u="none" strike="noStrike" kern="1200" cap="none" spc="0" normalizeH="0" baseline="0" noProof="0" dirty="0" err="1">
                <a:ln>
                  <a:noFill/>
                </a:ln>
                <a:solidFill>
                  <a:srgbClr val="FFFFFF"/>
                </a:solidFill>
                <a:effectLst/>
                <a:uLnTx/>
                <a:uFillTx/>
                <a:latin typeface="Calibri" panose="020F0502020204030204"/>
                <a:ea typeface="+mn-ea"/>
                <a:cs typeface="Calibri"/>
              </a:rPr>
              <a:t>Methode</a:t>
            </a:r>
            <a:endParaRPr kumimoji="0" lang="nl-NL" sz="2200" b="1" i="0" u="none" strike="noStrike" kern="1200" cap="none" spc="0" normalizeH="0" baseline="0" noProof="0" dirty="0">
              <a:ln>
                <a:noFill/>
              </a:ln>
              <a:solidFill>
                <a:srgbClr val="FFFFFF"/>
              </a:solidFill>
              <a:effectLst/>
              <a:uLnTx/>
              <a:uFillTx/>
              <a:latin typeface="Calibri" panose="020F0502020204030204"/>
              <a:ea typeface="+mn-ea"/>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srgbClr val="FFFFFF"/>
              </a:solidFill>
              <a:effectLst/>
              <a:uLnTx/>
              <a:uFillTx/>
              <a:latin typeface="Calibri" panose="020F0502020204030204"/>
              <a:ea typeface="+mn-ea"/>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1" u="none" strike="noStrike" kern="1200" cap="none" spc="0" normalizeH="0" baseline="0" noProof="0" dirty="0">
                <a:ln>
                  <a:noFill/>
                </a:ln>
                <a:solidFill>
                  <a:srgbClr val="2C4C61"/>
                </a:solidFill>
                <a:effectLst/>
                <a:uLnTx/>
                <a:uFillTx/>
                <a:latin typeface="Calibri" panose="020F0502020204030204"/>
                <a:ea typeface="+mn-ea"/>
                <a:cs typeface="Calibri"/>
              </a:rPr>
              <a:t>Gevoel van eerlijke beloning</a:t>
            </a:r>
          </a:p>
        </p:txBody>
      </p:sp>
      <p:sp>
        <p:nvSpPr>
          <p:cNvPr id="19" name="Rechthoek 18">
            <a:extLst>
              <a:ext uri="{FF2B5EF4-FFF2-40B4-BE49-F238E27FC236}">
                <a16:creationId xmlns:a16="http://schemas.microsoft.com/office/drawing/2014/main" id="{FB631AB9-2114-46CD-9526-FFEE63D46167}"/>
              </a:ext>
            </a:extLst>
          </p:cNvPr>
          <p:cNvSpPr/>
          <p:nvPr/>
        </p:nvSpPr>
        <p:spPr>
          <a:xfrm>
            <a:off x="8014854" y="3283986"/>
            <a:ext cx="2646218" cy="2646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2200" b="1" i="0" u="none" strike="noStrike" kern="1200" cap="none" spc="0" normalizeH="0" baseline="0" noProof="0" dirty="0">
              <a:ln>
                <a:noFill/>
              </a:ln>
              <a:solidFill>
                <a:srgbClr val="FFFFFF"/>
              </a:solidFill>
              <a:effectLst/>
              <a:uLnTx/>
              <a:uFillTx/>
              <a:latin typeface="Calibri" panose="020F0502020204030204"/>
              <a:ea typeface="+mn-ea"/>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200" b="1" i="0" u="none" strike="noStrike" kern="1200" cap="none" spc="0" normalizeH="0" baseline="0" noProof="0" dirty="0">
                <a:ln>
                  <a:noFill/>
                </a:ln>
                <a:solidFill>
                  <a:srgbClr val="FFFFFF"/>
                </a:solidFill>
                <a:effectLst/>
                <a:uLnTx/>
                <a:uFillTx/>
                <a:latin typeface="Calibri" panose="020F0502020204030204"/>
                <a:ea typeface="+mn-ea"/>
                <a:cs typeface="Calibri"/>
              </a:rPr>
              <a:t>Persoonlijke ontwikkelgesprekken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1" u="none" strike="noStrike" kern="1200" cap="none" spc="0" normalizeH="0" baseline="0" noProof="0" dirty="0">
              <a:ln>
                <a:noFill/>
              </a:ln>
              <a:solidFill>
                <a:srgbClr val="FFFFFF"/>
              </a:solidFill>
              <a:effectLst/>
              <a:uLnTx/>
              <a:uFillTx/>
              <a:latin typeface="Calibri" panose="020F0502020204030204"/>
              <a:ea typeface="+mn-ea"/>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1" u="none" strike="noStrike" kern="1200" cap="none" spc="0" normalizeH="0" baseline="0" noProof="0" dirty="0">
                <a:ln>
                  <a:noFill/>
                </a:ln>
                <a:solidFill>
                  <a:srgbClr val="2C4C61"/>
                </a:solidFill>
                <a:effectLst/>
                <a:uLnTx/>
                <a:uFillTx/>
                <a:latin typeface="Calibri" panose="020F0502020204030204"/>
                <a:ea typeface="+mn-ea"/>
                <a:cs typeface="Calibri"/>
              </a:rPr>
              <a:t>Continue aandacht voor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1" u="none" strike="noStrike" kern="1200" cap="none" spc="0" normalizeH="0" baseline="0" noProof="0" dirty="0">
                <a:ln>
                  <a:noFill/>
                </a:ln>
                <a:solidFill>
                  <a:srgbClr val="2C4C61"/>
                </a:solidFill>
                <a:effectLst/>
                <a:uLnTx/>
                <a:uFillTx/>
                <a:latin typeface="Calibri" panose="020F0502020204030204"/>
                <a:ea typeface="+mn-ea"/>
                <a:cs typeface="Calibri"/>
              </a:rPr>
              <a:t> persoonlijke geluk &amp; ontwikkeling</a:t>
            </a:r>
          </a:p>
        </p:txBody>
      </p:sp>
    </p:spTree>
    <p:extLst>
      <p:ext uri="{BB962C8B-B14F-4D97-AF65-F5344CB8AC3E}">
        <p14:creationId xmlns:p14="http://schemas.microsoft.com/office/powerpoint/2010/main" val="20054663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D1F24631-ACAF-344A-8EED-FC46EB9236D1}"/>
              </a:ext>
            </a:extLst>
          </p:cNvPr>
          <p:cNvSpPr>
            <a:spLocks noGrp="1"/>
          </p:cNvSpPr>
          <p:nvPr>
            <p:ph idx="1"/>
          </p:nvPr>
        </p:nvSpPr>
        <p:spPr/>
        <p:txBody>
          <a:bodyPr>
            <a:normAutofit/>
          </a:bodyPr>
          <a:lstStyle/>
          <a:p>
            <a:pPr marL="0" indent="0">
              <a:buNone/>
            </a:pPr>
            <a:r>
              <a:rPr lang="nl-NL" sz="2800" b="1" dirty="0">
                <a:solidFill>
                  <a:srgbClr val="F28D23"/>
                </a:solidFill>
                <a:effectLst/>
                <a:latin typeface="Calibri" panose="020F0502020204030204" pitchFamily="34" charset="0"/>
                <a:ea typeface="Calibri" panose="020F0502020204030204" pitchFamily="34" charset="0"/>
                <a:cs typeface="Calibri" panose="020F0502020204030204" pitchFamily="34" charset="0"/>
              </a:rPr>
              <a:t>Staat je organisatie open voor een </a:t>
            </a:r>
            <a:r>
              <a:rPr lang="nl-NL" sz="2800" b="1" dirty="0" err="1">
                <a:solidFill>
                  <a:srgbClr val="F28D23"/>
                </a:solidFill>
                <a:effectLst/>
                <a:latin typeface="Calibri" panose="020F0502020204030204" pitchFamily="34" charset="0"/>
                <a:ea typeface="Calibri" panose="020F0502020204030204" pitchFamily="34" charset="0"/>
                <a:cs typeface="Calibri" panose="020F0502020204030204" pitchFamily="34" charset="0"/>
              </a:rPr>
              <a:t>performancecylus</a:t>
            </a:r>
            <a:r>
              <a:rPr lang="nl-NL" sz="2800" b="1" dirty="0">
                <a:solidFill>
                  <a:srgbClr val="F28D23"/>
                </a:solidFill>
                <a:effectLst/>
                <a:latin typeface="Calibri" panose="020F0502020204030204" pitchFamily="34" charset="0"/>
                <a:ea typeface="Calibri" panose="020F0502020204030204" pitchFamily="34" charset="0"/>
                <a:cs typeface="Calibri" panose="020F0502020204030204" pitchFamily="34" charset="0"/>
              </a:rPr>
              <a:t> waarin ook de medewerker de regie kan nemen?</a:t>
            </a:r>
          </a:p>
          <a:p>
            <a:pPr marL="0" indent="0">
              <a:buNone/>
            </a:pPr>
            <a:endParaRPr lang="nl-NL" sz="2800" b="1" dirty="0">
              <a:solidFill>
                <a:srgbClr val="F28D23"/>
              </a:solidFill>
              <a:latin typeface="Calibri" panose="020F0502020204030204" pitchFamily="34" charset="0"/>
              <a:ea typeface="Calibri" panose="020F0502020204030204" pitchFamily="34" charset="0"/>
              <a:cs typeface="Calibri" panose="020F0502020204030204" pitchFamily="34" charset="0"/>
            </a:endParaRPr>
          </a:p>
          <a:p>
            <a:r>
              <a:rPr lang="nl-NL" b="1" dirty="0">
                <a:solidFill>
                  <a:schemeClr val="bg1">
                    <a:lumMod val="50000"/>
                  </a:schemeClr>
                </a:solidFill>
              </a:rPr>
              <a:t>Ja</a:t>
            </a:r>
          </a:p>
          <a:p>
            <a:r>
              <a:rPr lang="nl-NL" b="1" dirty="0">
                <a:solidFill>
                  <a:schemeClr val="bg1">
                    <a:lumMod val="50000"/>
                  </a:schemeClr>
                </a:solidFill>
              </a:rPr>
              <a:t>Nee</a:t>
            </a:r>
            <a:endParaRPr lang="nl-NL" dirty="0"/>
          </a:p>
        </p:txBody>
      </p:sp>
      <p:sp>
        <p:nvSpPr>
          <p:cNvPr id="3" name="Titel 2">
            <a:extLst>
              <a:ext uri="{FF2B5EF4-FFF2-40B4-BE49-F238E27FC236}">
                <a16:creationId xmlns:a16="http://schemas.microsoft.com/office/drawing/2014/main" id="{8A42BE1D-1AAA-7D4F-8081-CD2D358E7A5C}"/>
              </a:ext>
            </a:extLst>
          </p:cNvPr>
          <p:cNvSpPr>
            <a:spLocks noGrp="1"/>
          </p:cNvSpPr>
          <p:nvPr>
            <p:ph type="title"/>
          </p:nvPr>
        </p:nvSpPr>
        <p:spPr/>
        <p:txBody>
          <a:bodyPr>
            <a:normAutofit/>
          </a:bodyPr>
          <a:lstStyle/>
          <a:p>
            <a:r>
              <a:rPr lang="nl-NL" sz="3200" dirty="0"/>
              <a:t>POLL-VRAAG</a:t>
            </a:r>
          </a:p>
        </p:txBody>
      </p:sp>
    </p:spTree>
    <p:extLst>
      <p:ext uri="{BB962C8B-B14F-4D97-AF65-F5344CB8AC3E}">
        <p14:creationId xmlns:p14="http://schemas.microsoft.com/office/powerpoint/2010/main" val="41557854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5854FE-0B8B-244B-AF7C-6CE31A99330E}"/>
              </a:ext>
            </a:extLst>
          </p:cNvPr>
          <p:cNvSpPr>
            <a:spLocks noGrp="1"/>
          </p:cNvSpPr>
          <p:nvPr>
            <p:ph type="title"/>
          </p:nvPr>
        </p:nvSpPr>
        <p:spPr>
          <a:xfrm>
            <a:off x="679864" y="365125"/>
            <a:ext cx="6504708" cy="1325563"/>
          </a:xfrm>
        </p:spPr>
        <p:txBody>
          <a:bodyPr/>
          <a:lstStyle/>
          <a:p>
            <a:r>
              <a:rPr lang="nl-NL" dirty="0"/>
              <a:t>360 graden evaluaties </a:t>
            </a:r>
          </a:p>
        </p:txBody>
      </p:sp>
      <p:sp>
        <p:nvSpPr>
          <p:cNvPr id="3" name="Tijdelijke aanduiding voor inhoud 2">
            <a:extLst>
              <a:ext uri="{FF2B5EF4-FFF2-40B4-BE49-F238E27FC236}">
                <a16:creationId xmlns:a16="http://schemas.microsoft.com/office/drawing/2014/main" id="{BA6ABCEF-EF1F-6144-8A73-F4100F576B49}"/>
              </a:ext>
            </a:extLst>
          </p:cNvPr>
          <p:cNvSpPr>
            <a:spLocks noGrp="1"/>
          </p:cNvSpPr>
          <p:nvPr>
            <p:ph sz="half" idx="1"/>
          </p:nvPr>
        </p:nvSpPr>
        <p:spPr>
          <a:xfrm>
            <a:off x="679863" y="1799303"/>
            <a:ext cx="6337625" cy="4486517"/>
          </a:xfrm>
        </p:spPr>
        <p:txBody>
          <a:bodyPr vert="horz" lIns="91440" tIns="45720" rIns="91440" bIns="45720" rtlCol="0" anchor="t">
            <a:normAutofit/>
          </a:bodyPr>
          <a:lstStyle/>
          <a:p>
            <a:r>
              <a:rPr lang="nl-NL" b="1" dirty="0">
                <a:solidFill>
                  <a:schemeClr val="bg1">
                    <a:lumMod val="50000"/>
                  </a:schemeClr>
                </a:solidFill>
                <a:cs typeface="Calibri" panose="020F0502020204030204"/>
              </a:rPr>
              <a:t>Inzicht geeft kansen voor ontwikkeling </a:t>
            </a:r>
            <a:endParaRPr lang="nl-NL" b="1" dirty="0">
              <a:solidFill>
                <a:schemeClr val="bg1">
                  <a:lumMod val="50000"/>
                </a:schemeClr>
              </a:solidFill>
            </a:endParaRPr>
          </a:p>
          <a:p>
            <a:r>
              <a:rPr lang="nl-NL" b="1" strike="sngStrike" dirty="0">
                <a:solidFill>
                  <a:schemeClr val="bg1">
                    <a:lumMod val="50000"/>
                  </a:schemeClr>
                </a:solidFill>
                <a:cs typeface="Calibri" panose="020F0502020204030204"/>
              </a:rPr>
              <a:t>Beoordelen</a:t>
            </a:r>
            <a:r>
              <a:rPr lang="nl-NL" b="1" dirty="0">
                <a:solidFill>
                  <a:schemeClr val="bg1">
                    <a:lumMod val="50000"/>
                  </a:schemeClr>
                </a:solidFill>
                <a:cs typeface="Calibri" panose="020F0502020204030204"/>
              </a:rPr>
              <a:t>      Evalueren</a:t>
            </a:r>
          </a:p>
          <a:p>
            <a:r>
              <a:rPr lang="nl-NL" b="1" dirty="0">
                <a:solidFill>
                  <a:schemeClr val="bg1">
                    <a:lumMod val="50000"/>
                  </a:schemeClr>
                </a:solidFill>
                <a:cs typeface="Calibri" panose="020F0502020204030204"/>
              </a:rPr>
              <a:t>Focus op gedrag  </a:t>
            </a:r>
          </a:p>
          <a:p>
            <a:r>
              <a:rPr lang="nl-NL" b="1" dirty="0">
                <a:solidFill>
                  <a:schemeClr val="bg1">
                    <a:lumMod val="50000"/>
                  </a:schemeClr>
                </a:solidFill>
                <a:cs typeface="Calibri" panose="020F0502020204030204"/>
              </a:rPr>
              <a:t>Collega’s binnen en buiten je team, coördinator en jijzelf </a:t>
            </a:r>
            <a:endParaRPr lang="nl-NL" b="1" dirty="0">
              <a:solidFill>
                <a:schemeClr val="bg1">
                  <a:lumMod val="50000"/>
                </a:schemeClr>
              </a:solidFill>
            </a:endParaRPr>
          </a:p>
          <a:p>
            <a:r>
              <a:rPr lang="nl-NL" b="1" dirty="0">
                <a:solidFill>
                  <a:schemeClr val="bg1">
                    <a:lumMod val="50000"/>
                  </a:schemeClr>
                </a:solidFill>
                <a:cs typeface="Calibri" panose="020F0502020204030204"/>
              </a:rPr>
              <a:t>Evaluatie van ALLE </a:t>
            </a:r>
            <a:r>
              <a:rPr lang="nl-NL" b="1" dirty="0" err="1">
                <a:solidFill>
                  <a:schemeClr val="bg1">
                    <a:lumMod val="50000"/>
                  </a:schemeClr>
                </a:solidFill>
                <a:cs typeface="Calibri" panose="020F0502020204030204"/>
              </a:rPr>
              <a:t>Intalisten</a:t>
            </a:r>
            <a:r>
              <a:rPr lang="nl-NL" b="1" dirty="0">
                <a:solidFill>
                  <a:schemeClr val="bg1">
                    <a:lumMod val="50000"/>
                  </a:schemeClr>
                </a:solidFill>
                <a:cs typeface="Calibri" panose="020F0502020204030204"/>
              </a:rPr>
              <a:t>, dus ook directie</a:t>
            </a:r>
          </a:p>
          <a:p>
            <a:r>
              <a:rPr lang="nl-NL" b="1" dirty="0">
                <a:solidFill>
                  <a:schemeClr val="bg1">
                    <a:lumMod val="50000"/>
                  </a:schemeClr>
                </a:solidFill>
                <a:ea typeface="+mn-lt"/>
                <a:cs typeface="+mn-lt"/>
              </a:rPr>
              <a:t>Regie ligt bij de </a:t>
            </a:r>
            <a:r>
              <a:rPr lang="nl-NL" b="1" dirty="0" err="1">
                <a:solidFill>
                  <a:schemeClr val="bg1">
                    <a:lumMod val="50000"/>
                  </a:schemeClr>
                </a:solidFill>
                <a:ea typeface="+mn-lt"/>
                <a:cs typeface="+mn-lt"/>
              </a:rPr>
              <a:t>Intalist</a:t>
            </a:r>
            <a:endParaRPr lang="nl-NL" b="1" dirty="0" err="1">
              <a:solidFill>
                <a:schemeClr val="bg1">
                  <a:lumMod val="50000"/>
                </a:schemeClr>
              </a:solidFill>
              <a:cs typeface="Calibri" panose="020F0502020204030204"/>
            </a:endParaRPr>
          </a:p>
          <a:p>
            <a:r>
              <a:rPr lang="nl-NL" b="1" dirty="0">
                <a:solidFill>
                  <a:schemeClr val="bg1">
                    <a:lumMod val="50000"/>
                  </a:schemeClr>
                </a:solidFill>
                <a:cs typeface="Calibri" panose="020F0502020204030204"/>
              </a:rPr>
              <a:t>Persoonlijk verdiepingsgesprek </a:t>
            </a:r>
          </a:p>
          <a:p>
            <a:endParaRPr lang="nl-NL" dirty="0">
              <a:cs typeface="Calibri" panose="020F0502020204030204"/>
            </a:endParaRPr>
          </a:p>
          <a:p>
            <a:endParaRPr lang="nl-NL" dirty="0">
              <a:cs typeface="Calibri" panose="020F0502020204030204"/>
            </a:endParaRPr>
          </a:p>
          <a:p>
            <a:endParaRPr lang="nl-NL" dirty="0">
              <a:cs typeface="Calibri" panose="020F0502020204030204"/>
            </a:endParaRPr>
          </a:p>
        </p:txBody>
      </p:sp>
      <p:pic>
        <p:nvPicPr>
          <p:cNvPr id="11" name="Afbeelding 11">
            <a:extLst>
              <a:ext uri="{FF2B5EF4-FFF2-40B4-BE49-F238E27FC236}">
                <a16:creationId xmlns:a16="http://schemas.microsoft.com/office/drawing/2014/main" id="{256B6379-419A-4670-B185-BD8D27D6E0B9}"/>
              </a:ext>
            </a:extLst>
          </p:cNvPr>
          <p:cNvPicPr>
            <a:picLocks noChangeAspect="1"/>
          </p:cNvPicPr>
          <p:nvPr/>
        </p:nvPicPr>
        <p:blipFill>
          <a:blip r:embed="rId3"/>
          <a:stretch>
            <a:fillRect/>
          </a:stretch>
        </p:blipFill>
        <p:spPr>
          <a:xfrm>
            <a:off x="7588332" y="873412"/>
            <a:ext cx="3923804" cy="2906023"/>
          </a:xfrm>
          <a:prstGeom prst="rect">
            <a:avLst/>
          </a:prstGeom>
        </p:spPr>
      </p:pic>
      <p:pic>
        <p:nvPicPr>
          <p:cNvPr id="12" name="Afbeelding 12" descr="Afbeelding met persoon, binnen, tafel, person&#10;&#10;Automatisch gegenereerde beschrijving">
            <a:extLst>
              <a:ext uri="{FF2B5EF4-FFF2-40B4-BE49-F238E27FC236}">
                <a16:creationId xmlns:a16="http://schemas.microsoft.com/office/drawing/2014/main" id="{532BDF00-8930-47B5-AF55-1CA5BE15EE71}"/>
              </a:ext>
            </a:extLst>
          </p:cNvPr>
          <p:cNvPicPr>
            <a:picLocks noChangeAspect="1"/>
          </p:cNvPicPr>
          <p:nvPr/>
        </p:nvPicPr>
        <p:blipFill>
          <a:blip r:embed="rId4"/>
          <a:stretch>
            <a:fillRect/>
          </a:stretch>
        </p:blipFill>
        <p:spPr>
          <a:xfrm>
            <a:off x="7588332" y="3873517"/>
            <a:ext cx="3923804" cy="2388741"/>
          </a:xfrm>
          <a:prstGeom prst="rect">
            <a:avLst/>
          </a:prstGeom>
        </p:spPr>
      </p:pic>
      <p:sp>
        <p:nvSpPr>
          <p:cNvPr id="4" name="Punthaak 3">
            <a:extLst>
              <a:ext uri="{FF2B5EF4-FFF2-40B4-BE49-F238E27FC236}">
                <a16:creationId xmlns:a16="http://schemas.microsoft.com/office/drawing/2014/main" id="{FE8A4863-2EEE-2146-9CF9-0E309E7DA7D8}"/>
              </a:ext>
            </a:extLst>
          </p:cNvPr>
          <p:cNvSpPr/>
          <p:nvPr/>
        </p:nvSpPr>
        <p:spPr>
          <a:xfrm>
            <a:off x="2530928" y="2302329"/>
            <a:ext cx="195943" cy="24492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98345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5854FE-0B8B-244B-AF7C-6CE31A99330E}"/>
              </a:ext>
            </a:extLst>
          </p:cNvPr>
          <p:cNvSpPr>
            <a:spLocks noGrp="1"/>
          </p:cNvSpPr>
          <p:nvPr>
            <p:ph type="title"/>
          </p:nvPr>
        </p:nvSpPr>
        <p:spPr>
          <a:xfrm>
            <a:off x="679864" y="365125"/>
            <a:ext cx="6504708" cy="1325563"/>
          </a:xfrm>
        </p:spPr>
        <p:txBody>
          <a:bodyPr/>
          <a:lstStyle/>
          <a:p>
            <a:r>
              <a:rPr lang="nl-NL" dirty="0"/>
              <a:t>De </a:t>
            </a:r>
            <a:r>
              <a:rPr lang="nl-NL" dirty="0" err="1"/>
              <a:t>Intal</a:t>
            </a:r>
            <a:r>
              <a:rPr lang="nl-NL" dirty="0"/>
              <a:t> </a:t>
            </a:r>
            <a:r>
              <a:rPr lang="nl-NL" i="1" dirty="0" err="1"/>
              <a:t>belonings</a:t>
            </a:r>
            <a:r>
              <a:rPr lang="nl-NL" dirty="0" err="1"/>
              <a:t>Methode</a:t>
            </a:r>
            <a:endParaRPr lang="nl-NL" dirty="0"/>
          </a:p>
        </p:txBody>
      </p:sp>
      <p:sp>
        <p:nvSpPr>
          <p:cNvPr id="3" name="Tijdelijke aanduiding voor inhoud 2">
            <a:extLst>
              <a:ext uri="{FF2B5EF4-FFF2-40B4-BE49-F238E27FC236}">
                <a16:creationId xmlns:a16="http://schemas.microsoft.com/office/drawing/2014/main" id="{BA6ABCEF-EF1F-6144-8A73-F4100F576B49}"/>
              </a:ext>
            </a:extLst>
          </p:cNvPr>
          <p:cNvSpPr>
            <a:spLocks noGrp="1"/>
          </p:cNvSpPr>
          <p:nvPr>
            <p:ph sz="half" idx="1"/>
          </p:nvPr>
        </p:nvSpPr>
        <p:spPr>
          <a:xfrm>
            <a:off x="679863" y="1983179"/>
            <a:ext cx="5557651" cy="4302641"/>
          </a:xfrm>
        </p:spPr>
        <p:txBody>
          <a:bodyPr vert="horz" lIns="91440" tIns="45720" rIns="91440" bIns="45720" rtlCol="0" anchor="t">
            <a:normAutofit/>
          </a:bodyPr>
          <a:lstStyle/>
          <a:p>
            <a:r>
              <a:rPr lang="nl-NL" b="1" dirty="0">
                <a:cs typeface="Calibri" panose="020F0502020204030204"/>
              </a:rPr>
              <a:t>Het gevoel van </a:t>
            </a:r>
            <a:r>
              <a:rPr lang="nl-NL" b="1" i="1" dirty="0">
                <a:cs typeface="Calibri" panose="020F0502020204030204"/>
              </a:rPr>
              <a:t>een zo eerlijk</a:t>
            </a:r>
            <a:r>
              <a:rPr lang="nl-NL" b="1" dirty="0">
                <a:cs typeface="Calibri" panose="020F0502020204030204"/>
              </a:rPr>
              <a:t> </a:t>
            </a:r>
            <a:r>
              <a:rPr lang="nl-NL" b="1" i="1" dirty="0">
                <a:cs typeface="Calibri" panose="020F0502020204030204"/>
              </a:rPr>
              <a:t>mogelijke</a:t>
            </a:r>
            <a:r>
              <a:rPr lang="nl-NL" b="1" dirty="0">
                <a:cs typeface="Calibri" panose="020F0502020204030204"/>
              </a:rPr>
              <a:t>  beloning </a:t>
            </a:r>
          </a:p>
          <a:p>
            <a:r>
              <a:rPr lang="nl-NL" b="1" dirty="0">
                <a:cs typeface="Calibri" panose="020F0502020204030204"/>
              </a:rPr>
              <a:t>Prestatiebonus </a:t>
            </a:r>
          </a:p>
          <a:p>
            <a:r>
              <a:rPr lang="nl-NL" b="1" dirty="0">
                <a:cs typeface="Calibri" panose="020F0502020204030204"/>
              </a:rPr>
              <a:t>Inspraak geven </a:t>
            </a:r>
          </a:p>
          <a:p>
            <a:r>
              <a:rPr lang="nl-NL" b="1" dirty="0">
                <a:cs typeface="Calibri" panose="020F0502020204030204"/>
              </a:rPr>
              <a:t>Autonome teams verdelen met elkaar salarisverhogingen</a:t>
            </a:r>
            <a:endParaRPr lang="nl-NL" b="1" dirty="0"/>
          </a:p>
          <a:p>
            <a:r>
              <a:rPr lang="nl-NL" b="1" dirty="0">
                <a:cs typeface="Calibri" panose="020F0502020204030204"/>
              </a:rPr>
              <a:t>Salaristransparantie </a:t>
            </a:r>
          </a:p>
          <a:p>
            <a:endParaRPr lang="nl-NL" dirty="0">
              <a:cs typeface="Calibri" panose="020F0502020204030204"/>
            </a:endParaRPr>
          </a:p>
          <a:p>
            <a:endParaRPr lang="nl-NL" dirty="0">
              <a:cs typeface="Calibri" panose="020F0502020204030204"/>
            </a:endParaRPr>
          </a:p>
        </p:txBody>
      </p:sp>
      <p:pic>
        <p:nvPicPr>
          <p:cNvPr id="8" name="Afbeelding 7" descr="Afbeelding met tekst, persoon, binnen, mensen&#10;&#10;Automatisch gegenereerde beschrijving">
            <a:extLst>
              <a:ext uri="{FF2B5EF4-FFF2-40B4-BE49-F238E27FC236}">
                <a16:creationId xmlns:a16="http://schemas.microsoft.com/office/drawing/2014/main" id="{D1049A8B-9C3D-5B45-ABD9-F90B37A693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93988" y="1983179"/>
            <a:ext cx="5057685" cy="3796690"/>
          </a:xfrm>
          <a:prstGeom prst="rect">
            <a:avLst/>
          </a:prstGeom>
        </p:spPr>
      </p:pic>
    </p:spTree>
    <p:extLst>
      <p:ext uri="{BB962C8B-B14F-4D97-AF65-F5344CB8AC3E}">
        <p14:creationId xmlns:p14="http://schemas.microsoft.com/office/powerpoint/2010/main" val="25069971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5854FE-0B8B-244B-AF7C-6CE31A99330E}"/>
              </a:ext>
            </a:extLst>
          </p:cNvPr>
          <p:cNvSpPr>
            <a:spLocks noGrp="1"/>
          </p:cNvSpPr>
          <p:nvPr>
            <p:ph type="title"/>
          </p:nvPr>
        </p:nvSpPr>
        <p:spPr>
          <a:xfrm>
            <a:off x="679863" y="365125"/>
            <a:ext cx="7473537" cy="1325563"/>
          </a:xfrm>
        </p:spPr>
        <p:txBody>
          <a:bodyPr/>
          <a:lstStyle/>
          <a:p>
            <a:r>
              <a:rPr lang="nl-NL" dirty="0"/>
              <a:t>Persoonlijke Ontwikkelgesprekken</a:t>
            </a:r>
          </a:p>
        </p:txBody>
      </p:sp>
      <p:sp>
        <p:nvSpPr>
          <p:cNvPr id="3" name="Tijdelijke aanduiding voor inhoud 2">
            <a:extLst>
              <a:ext uri="{FF2B5EF4-FFF2-40B4-BE49-F238E27FC236}">
                <a16:creationId xmlns:a16="http://schemas.microsoft.com/office/drawing/2014/main" id="{BA6ABCEF-EF1F-6144-8A73-F4100F576B49}"/>
              </a:ext>
            </a:extLst>
          </p:cNvPr>
          <p:cNvSpPr>
            <a:spLocks noGrp="1"/>
          </p:cNvSpPr>
          <p:nvPr>
            <p:ph sz="half" idx="1"/>
          </p:nvPr>
        </p:nvSpPr>
        <p:spPr>
          <a:xfrm>
            <a:off x="679863" y="1983179"/>
            <a:ext cx="5557651" cy="4302641"/>
          </a:xfrm>
        </p:spPr>
        <p:txBody>
          <a:bodyPr vert="horz" lIns="91440" tIns="45720" rIns="91440" bIns="45720" rtlCol="0" anchor="t">
            <a:normAutofit/>
          </a:bodyPr>
          <a:lstStyle/>
          <a:p>
            <a:r>
              <a:rPr lang="nl-NL" b="1" dirty="0">
                <a:solidFill>
                  <a:schemeClr val="bg1">
                    <a:lumMod val="50000"/>
                  </a:schemeClr>
                </a:solidFill>
                <a:cs typeface="Calibri" panose="020F0502020204030204"/>
              </a:rPr>
              <a:t>Stimuleren van persoonlijke ontwikkeling</a:t>
            </a:r>
          </a:p>
          <a:p>
            <a:r>
              <a:rPr lang="nl-NL" b="1" dirty="0">
                <a:solidFill>
                  <a:schemeClr val="bg1">
                    <a:lumMod val="50000"/>
                  </a:schemeClr>
                </a:solidFill>
                <a:cs typeface="Calibri" panose="020F0502020204030204"/>
              </a:rPr>
              <a:t>Ontwikkelingsbudget </a:t>
            </a:r>
          </a:p>
          <a:p>
            <a:r>
              <a:rPr lang="nl-NL" b="1" dirty="0">
                <a:solidFill>
                  <a:schemeClr val="bg1">
                    <a:lumMod val="50000"/>
                  </a:schemeClr>
                </a:solidFill>
                <a:ea typeface="+mn-lt"/>
                <a:cs typeface="+mn-lt"/>
              </a:rPr>
              <a:t>Nadruk op wensen &amp; talenten</a:t>
            </a:r>
            <a:endParaRPr lang="en-US" b="1" dirty="0">
              <a:solidFill>
                <a:schemeClr val="bg1">
                  <a:lumMod val="50000"/>
                </a:schemeClr>
              </a:solidFill>
              <a:ea typeface="+mn-lt"/>
              <a:cs typeface="+mn-lt"/>
            </a:endParaRPr>
          </a:p>
          <a:p>
            <a:r>
              <a:rPr lang="nl-NL" b="1" dirty="0">
                <a:solidFill>
                  <a:schemeClr val="bg1">
                    <a:lumMod val="50000"/>
                  </a:schemeClr>
                </a:solidFill>
                <a:ea typeface="+mn-lt"/>
                <a:cs typeface="+mn-lt"/>
              </a:rPr>
              <a:t>Vooruitkijken </a:t>
            </a:r>
          </a:p>
          <a:p>
            <a:r>
              <a:rPr lang="nl-NL" b="1" dirty="0">
                <a:solidFill>
                  <a:schemeClr val="bg1">
                    <a:lumMod val="50000"/>
                  </a:schemeClr>
                </a:solidFill>
                <a:cs typeface="Calibri" panose="020F0502020204030204"/>
              </a:rPr>
              <a:t>Frequentie op maat</a:t>
            </a:r>
          </a:p>
          <a:p>
            <a:r>
              <a:rPr lang="nl-NL" b="1" dirty="0">
                <a:solidFill>
                  <a:schemeClr val="bg1">
                    <a:lumMod val="50000"/>
                  </a:schemeClr>
                </a:solidFill>
                <a:cs typeface="Calibri" panose="020F0502020204030204"/>
              </a:rPr>
              <a:t>Regie ligt bij </a:t>
            </a:r>
            <a:r>
              <a:rPr lang="nl-NL" b="1" dirty="0" err="1">
                <a:solidFill>
                  <a:schemeClr val="bg1">
                    <a:lumMod val="50000"/>
                  </a:schemeClr>
                </a:solidFill>
                <a:cs typeface="Calibri" panose="020F0502020204030204"/>
              </a:rPr>
              <a:t>Intalist</a:t>
            </a:r>
            <a:r>
              <a:rPr lang="nl-NL" b="1" dirty="0">
                <a:solidFill>
                  <a:schemeClr val="bg1">
                    <a:lumMod val="50000"/>
                  </a:schemeClr>
                </a:solidFill>
                <a:cs typeface="Calibri" panose="020F0502020204030204"/>
              </a:rPr>
              <a:t> </a:t>
            </a:r>
          </a:p>
          <a:p>
            <a:endParaRPr lang="nl-NL" dirty="0">
              <a:cs typeface="Calibri" panose="020F0502020204030204"/>
            </a:endParaRPr>
          </a:p>
        </p:txBody>
      </p:sp>
      <p:pic>
        <p:nvPicPr>
          <p:cNvPr id="9" name="Afbeelding 8" descr="Afbeelding met tekst&#10;&#10;Automatisch gegenereerde beschrijving">
            <a:extLst>
              <a:ext uri="{FF2B5EF4-FFF2-40B4-BE49-F238E27FC236}">
                <a16:creationId xmlns:a16="http://schemas.microsoft.com/office/drawing/2014/main" id="{BCB078C0-A722-4816-9DC0-ED8ACD3FACE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523" t="4933" r="14403" b="5226"/>
          <a:stretch/>
        </p:blipFill>
        <p:spPr>
          <a:xfrm rot="5400000">
            <a:off x="5857271" y="2550809"/>
            <a:ext cx="3572494" cy="2437235"/>
          </a:xfrm>
          <a:prstGeom prst="rect">
            <a:avLst/>
          </a:prstGeom>
        </p:spPr>
      </p:pic>
      <p:pic>
        <p:nvPicPr>
          <p:cNvPr id="11" name="Afbeelding 10">
            <a:extLst>
              <a:ext uri="{FF2B5EF4-FFF2-40B4-BE49-F238E27FC236}">
                <a16:creationId xmlns:a16="http://schemas.microsoft.com/office/drawing/2014/main" id="{7A7036B9-AFC4-4405-B99E-474EEAD5E62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49523" y="1983178"/>
            <a:ext cx="2837677" cy="3572495"/>
          </a:xfrm>
          <a:prstGeom prst="rect">
            <a:avLst/>
          </a:prstGeom>
        </p:spPr>
      </p:pic>
    </p:spTree>
    <p:extLst>
      <p:ext uri="{BB962C8B-B14F-4D97-AF65-F5344CB8AC3E}">
        <p14:creationId xmlns:p14="http://schemas.microsoft.com/office/powerpoint/2010/main" val="28393594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D1F24631-ACAF-344A-8EED-FC46EB9236D1}"/>
              </a:ext>
            </a:extLst>
          </p:cNvPr>
          <p:cNvSpPr>
            <a:spLocks noGrp="1"/>
          </p:cNvSpPr>
          <p:nvPr>
            <p:ph idx="1"/>
          </p:nvPr>
        </p:nvSpPr>
        <p:spPr>
          <a:xfrm>
            <a:off x="771897" y="1721922"/>
            <a:ext cx="6044540" cy="3861838"/>
          </a:xfrm>
        </p:spPr>
        <p:txBody>
          <a:bodyPr vert="horz" lIns="91440" tIns="45720" rIns="91440" bIns="45720" rtlCol="0" anchor="t">
            <a:normAutofit fontScale="55000" lnSpcReduction="20000"/>
          </a:bodyPr>
          <a:lstStyle/>
          <a:p>
            <a:pPr marL="0" indent="0" fontAlgn="base">
              <a:buNone/>
            </a:pPr>
            <a:endParaRPr lang="nl-NL" sz="4400" dirty="0"/>
          </a:p>
          <a:p>
            <a:pPr fontAlgn="base"/>
            <a:r>
              <a:rPr lang="nl-NL" sz="4400" b="1" dirty="0"/>
              <a:t>… wees CREATIEF én AUTHENTIEK tijdens                     het ontwikkelen  </a:t>
            </a:r>
          </a:p>
          <a:p>
            <a:pPr marL="0" indent="0" fontAlgn="base">
              <a:buNone/>
            </a:pPr>
            <a:endParaRPr lang="nl-NL" sz="4400" b="1" dirty="0"/>
          </a:p>
          <a:p>
            <a:pPr fontAlgn="base"/>
            <a:r>
              <a:rPr lang="nl-NL" sz="4400" b="1" dirty="0"/>
              <a:t>… durf te EXPERIMENTEREN om te leren wat het brengt</a:t>
            </a:r>
          </a:p>
          <a:p>
            <a:pPr marL="0" indent="0" fontAlgn="base">
              <a:buNone/>
            </a:pPr>
            <a:r>
              <a:rPr lang="nl-NL" sz="4400" b="1" dirty="0"/>
              <a:t> </a:t>
            </a:r>
            <a:endParaRPr lang="nl-NL" sz="4400" b="1" dirty="0">
              <a:cs typeface="Calibri" panose="020F0502020204030204"/>
            </a:endParaRPr>
          </a:p>
          <a:p>
            <a:r>
              <a:rPr lang="nl-NL" sz="4400" b="1" dirty="0">
                <a:cs typeface="Calibri" panose="020F0502020204030204"/>
              </a:rPr>
              <a:t>… pak die eerste trede zonder nog het einde van de trap te zien. BEGIN!</a:t>
            </a:r>
          </a:p>
          <a:p>
            <a:pPr marL="0" indent="0" fontAlgn="base">
              <a:buNone/>
            </a:pPr>
            <a:br>
              <a:rPr lang="nl-NL" sz="2800" dirty="0"/>
            </a:br>
            <a:endParaRPr lang="nl-NL" sz="2800" dirty="0"/>
          </a:p>
          <a:p>
            <a:pPr marL="0" indent="0" fontAlgn="base">
              <a:buNone/>
            </a:pPr>
            <a:endParaRPr lang="nl-NL" sz="2800" dirty="0"/>
          </a:p>
        </p:txBody>
      </p:sp>
      <p:sp>
        <p:nvSpPr>
          <p:cNvPr id="3" name="Titel 2">
            <a:extLst>
              <a:ext uri="{FF2B5EF4-FFF2-40B4-BE49-F238E27FC236}">
                <a16:creationId xmlns:a16="http://schemas.microsoft.com/office/drawing/2014/main" id="{8A42BE1D-1AAA-7D4F-8081-CD2D358E7A5C}"/>
              </a:ext>
            </a:extLst>
          </p:cNvPr>
          <p:cNvSpPr>
            <a:spLocks noGrp="1"/>
          </p:cNvSpPr>
          <p:nvPr>
            <p:ph type="title"/>
          </p:nvPr>
        </p:nvSpPr>
        <p:spPr>
          <a:xfrm>
            <a:off x="771897" y="752168"/>
            <a:ext cx="10438410" cy="969754"/>
          </a:xfrm>
        </p:spPr>
        <p:txBody>
          <a:bodyPr>
            <a:normAutofit fontScale="90000"/>
          </a:bodyPr>
          <a:lstStyle/>
          <a:p>
            <a:r>
              <a:rPr lang="nl-NL" dirty="0">
                <a:cs typeface="Calibri"/>
              </a:rPr>
              <a:t>Als je 1 ding mag onthouden van mijn verhaal..</a:t>
            </a:r>
          </a:p>
        </p:txBody>
      </p:sp>
      <p:pic>
        <p:nvPicPr>
          <p:cNvPr id="8" name="Afbeelding 7" descr="Afbeelding met gebouw, persoon, buiten, beton&#10;&#10;Automatisch gegenereerde beschrijving">
            <a:extLst>
              <a:ext uri="{FF2B5EF4-FFF2-40B4-BE49-F238E27FC236}">
                <a16:creationId xmlns:a16="http://schemas.microsoft.com/office/drawing/2014/main" id="{843FACE5-77CF-FB48-95BE-56EF516298E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16437" y="2009215"/>
            <a:ext cx="5018915" cy="3861838"/>
          </a:xfrm>
          <a:prstGeom prst="rect">
            <a:avLst/>
          </a:prstGeom>
        </p:spPr>
      </p:pic>
    </p:spTree>
    <p:extLst>
      <p:ext uri="{BB962C8B-B14F-4D97-AF65-F5344CB8AC3E}">
        <p14:creationId xmlns:p14="http://schemas.microsoft.com/office/powerpoint/2010/main" val="17913503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D1F24631-ACAF-344A-8EED-FC46EB9236D1}"/>
              </a:ext>
            </a:extLst>
          </p:cNvPr>
          <p:cNvSpPr>
            <a:spLocks noGrp="1"/>
          </p:cNvSpPr>
          <p:nvPr>
            <p:ph idx="1"/>
          </p:nvPr>
        </p:nvSpPr>
        <p:spPr/>
        <p:txBody>
          <a:bodyPr>
            <a:normAutofit/>
          </a:bodyPr>
          <a:lstStyle/>
          <a:p>
            <a:r>
              <a:rPr lang="nl-NL" b="1" dirty="0">
                <a:solidFill>
                  <a:schemeClr val="bg1">
                    <a:lumMod val="50000"/>
                  </a:schemeClr>
                </a:solidFill>
              </a:rPr>
              <a:t>Filmfragment </a:t>
            </a:r>
          </a:p>
          <a:p>
            <a:r>
              <a:rPr lang="nl-NL" b="1" dirty="0">
                <a:solidFill>
                  <a:schemeClr val="bg1">
                    <a:lumMod val="50000"/>
                  </a:schemeClr>
                </a:solidFill>
              </a:rPr>
              <a:t>Praktijkvoorbeeld Martin Boers</a:t>
            </a:r>
          </a:p>
          <a:p>
            <a:r>
              <a:rPr lang="nl-NL" b="1" dirty="0">
                <a:solidFill>
                  <a:schemeClr val="bg1">
                    <a:lumMod val="50000"/>
                  </a:schemeClr>
                </a:solidFill>
              </a:rPr>
              <a:t>Praktijkvoorbeeld Marcia Schouten </a:t>
            </a:r>
          </a:p>
          <a:p>
            <a:r>
              <a:rPr lang="nl-NL" b="1" dirty="0">
                <a:solidFill>
                  <a:schemeClr val="bg1">
                    <a:lumMod val="50000"/>
                  </a:schemeClr>
                </a:solidFill>
              </a:rPr>
              <a:t>Vervolgaanbod </a:t>
            </a:r>
          </a:p>
          <a:p>
            <a:endParaRPr lang="nl-NL" dirty="0"/>
          </a:p>
          <a:p>
            <a:endParaRPr lang="nl-NL" dirty="0"/>
          </a:p>
        </p:txBody>
      </p:sp>
      <p:sp>
        <p:nvSpPr>
          <p:cNvPr id="3" name="Titel 2">
            <a:extLst>
              <a:ext uri="{FF2B5EF4-FFF2-40B4-BE49-F238E27FC236}">
                <a16:creationId xmlns:a16="http://schemas.microsoft.com/office/drawing/2014/main" id="{8A42BE1D-1AAA-7D4F-8081-CD2D358E7A5C}"/>
              </a:ext>
            </a:extLst>
          </p:cNvPr>
          <p:cNvSpPr>
            <a:spLocks noGrp="1"/>
          </p:cNvSpPr>
          <p:nvPr>
            <p:ph type="title"/>
          </p:nvPr>
        </p:nvSpPr>
        <p:spPr/>
        <p:txBody>
          <a:bodyPr>
            <a:normAutofit/>
          </a:bodyPr>
          <a:lstStyle/>
          <a:p>
            <a:r>
              <a:rPr lang="nl-NL" sz="3200" dirty="0"/>
              <a:t>Agenda </a:t>
            </a:r>
            <a:r>
              <a:rPr lang="nl-NL" sz="3200" dirty="0" err="1"/>
              <a:t>webinar</a:t>
            </a:r>
            <a:r>
              <a:rPr lang="nl-NL" sz="3200" dirty="0"/>
              <a:t>: ‘het nieuwe beoordelen en belonen’</a:t>
            </a:r>
          </a:p>
        </p:txBody>
      </p:sp>
    </p:spTree>
    <p:extLst>
      <p:ext uri="{BB962C8B-B14F-4D97-AF65-F5344CB8AC3E}">
        <p14:creationId xmlns:p14="http://schemas.microsoft.com/office/powerpoint/2010/main" val="38133633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81188D78-8F32-46E7-9F45-FA0C0590DF78}"/>
              </a:ext>
            </a:extLst>
          </p:cNvPr>
          <p:cNvSpPr>
            <a:spLocks noGrp="1"/>
          </p:cNvSpPr>
          <p:nvPr>
            <p:ph idx="1"/>
          </p:nvPr>
        </p:nvSpPr>
        <p:spPr>
          <a:xfrm>
            <a:off x="1427643" y="1547570"/>
            <a:ext cx="9926157" cy="4626164"/>
          </a:xfrm>
        </p:spPr>
        <p:txBody>
          <a:bodyPr>
            <a:normAutofit/>
          </a:bodyPr>
          <a:lstStyle/>
          <a:p>
            <a:pPr marL="0" indent="0">
              <a:buNone/>
            </a:pPr>
            <a:r>
              <a:rPr lang="nl-NL" b="1" dirty="0">
                <a:solidFill>
                  <a:schemeClr val="accent1"/>
                </a:solidFill>
              </a:rPr>
              <a:t>Tips:</a:t>
            </a:r>
          </a:p>
          <a:p>
            <a:r>
              <a:rPr lang="nl-NL" b="1" dirty="0">
                <a:solidFill>
                  <a:schemeClr val="bg1">
                    <a:lumMod val="50000"/>
                  </a:schemeClr>
                </a:solidFill>
              </a:rPr>
              <a:t>Loskoppelen belonen en beoordelen goed communiceren;</a:t>
            </a:r>
          </a:p>
          <a:p>
            <a:r>
              <a:rPr lang="nl-NL" b="1" dirty="0">
                <a:solidFill>
                  <a:schemeClr val="bg1">
                    <a:lumMod val="50000"/>
                  </a:schemeClr>
                </a:solidFill>
              </a:rPr>
              <a:t>Veranderingen zijn spannend, complimenten kunnen schaars zijn;</a:t>
            </a:r>
          </a:p>
          <a:p>
            <a:pPr marL="0" indent="0">
              <a:buNone/>
            </a:pPr>
            <a:r>
              <a:rPr lang="nl-NL" b="1" dirty="0">
                <a:solidFill>
                  <a:schemeClr val="accent1"/>
                </a:solidFill>
              </a:rPr>
              <a:t>Do’s:</a:t>
            </a:r>
            <a:endParaRPr lang="nl-NL" b="1" dirty="0"/>
          </a:p>
          <a:p>
            <a:r>
              <a:rPr lang="nl-NL" b="1" dirty="0">
                <a:solidFill>
                  <a:schemeClr val="bg1">
                    <a:lumMod val="50000"/>
                  </a:schemeClr>
                </a:solidFill>
              </a:rPr>
              <a:t>Haal de behoefte op, maak het persoonlijk;</a:t>
            </a:r>
          </a:p>
          <a:p>
            <a:r>
              <a:rPr lang="nl-NL" b="1" dirty="0">
                <a:solidFill>
                  <a:schemeClr val="bg1">
                    <a:lumMod val="50000"/>
                  </a:schemeClr>
                </a:solidFill>
              </a:rPr>
              <a:t>Faciliteer in de nieuwe structuur;</a:t>
            </a:r>
          </a:p>
          <a:p>
            <a:r>
              <a:rPr lang="nl-NL" b="1" dirty="0">
                <a:solidFill>
                  <a:schemeClr val="bg1">
                    <a:lumMod val="50000"/>
                  </a:schemeClr>
                </a:solidFill>
              </a:rPr>
              <a:t>Geef terugkoppeling na het ophalen van de behoefte bij de medewerkers;</a:t>
            </a:r>
          </a:p>
          <a:p>
            <a:r>
              <a:rPr lang="nl-NL" b="1" dirty="0">
                <a:solidFill>
                  <a:schemeClr val="bg1">
                    <a:lumMod val="50000"/>
                  </a:schemeClr>
                </a:solidFill>
              </a:rPr>
              <a:t>Neem de tijd voor het ontwikkelgesprek;</a:t>
            </a:r>
          </a:p>
          <a:p>
            <a:r>
              <a:rPr lang="nl-NL" b="1" dirty="0">
                <a:solidFill>
                  <a:schemeClr val="bg1">
                    <a:lumMod val="50000"/>
                  </a:schemeClr>
                </a:solidFill>
              </a:rPr>
              <a:t>Volg je eigen pad, jij kent jouw medewerkers het best.</a:t>
            </a:r>
          </a:p>
          <a:p>
            <a:endParaRPr lang="nl-NL" dirty="0"/>
          </a:p>
          <a:p>
            <a:endParaRPr lang="nl-NL" dirty="0"/>
          </a:p>
          <a:p>
            <a:pPr marL="0" indent="0">
              <a:buNone/>
            </a:pPr>
            <a:endParaRPr lang="nl-NL" dirty="0"/>
          </a:p>
          <a:p>
            <a:endParaRPr lang="nl-NL" b="1" dirty="0"/>
          </a:p>
        </p:txBody>
      </p:sp>
      <p:sp>
        <p:nvSpPr>
          <p:cNvPr id="3" name="Titel 2">
            <a:extLst>
              <a:ext uri="{FF2B5EF4-FFF2-40B4-BE49-F238E27FC236}">
                <a16:creationId xmlns:a16="http://schemas.microsoft.com/office/drawing/2014/main" id="{B0E89AA8-9355-4D61-9B7C-7E0CDD4341C0}"/>
              </a:ext>
            </a:extLst>
          </p:cNvPr>
          <p:cNvSpPr>
            <a:spLocks noGrp="1"/>
          </p:cNvSpPr>
          <p:nvPr>
            <p:ph type="title"/>
          </p:nvPr>
        </p:nvSpPr>
        <p:spPr/>
        <p:txBody>
          <a:bodyPr/>
          <a:lstStyle/>
          <a:p>
            <a:r>
              <a:rPr lang="nl-NL" dirty="0"/>
              <a:t>Klinkt mooi, maar hoe pak ik dat aan?</a:t>
            </a:r>
          </a:p>
        </p:txBody>
      </p:sp>
    </p:spTree>
    <p:extLst>
      <p:ext uri="{BB962C8B-B14F-4D97-AF65-F5344CB8AC3E}">
        <p14:creationId xmlns:p14="http://schemas.microsoft.com/office/powerpoint/2010/main" val="3682558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9B9C1F6B-1E92-4B0E-A09F-720B8CAD6D3F}"/>
              </a:ext>
            </a:extLst>
          </p:cNvPr>
          <p:cNvSpPr>
            <a:spLocks noGrp="1"/>
          </p:cNvSpPr>
          <p:nvPr>
            <p:ph idx="1"/>
          </p:nvPr>
        </p:nvSpPr>
        <p:spPr>
          <a:xfrm>
            <a:off x="1427644" y="2214890"/>
            <a:ext cx="9926157" cy="3185990"/>
          </a:xfrm>
        </p:spPr>
        <p:txBody>
          <a:bodyPr/>
          <a:lstStyle/>
          <a:p>
            <a:pPr marL="0" indent="0">
              <a:buNone/>
            </a:pPr>
            <a:r>
              <a:rPr lang="nl-NL" b="1" dirty="0">
                <a:solidFill>
                  <a:schemeClr val="bg1">
                    <a:lumMod val="50000"/>
                  </a:schemeClr>
                </a:solidFill>
              </a:rPr>
              <a:t>Laatste vragen</a:t>
            </a:r>
          </a:p>
        </p:txBody>
      </p:sp>
      <p:sp>
        <p:nvSpPr>
          <p:cNvPr id="3" name="Titel 2">
            <a:extLst>
              <a:ext uri="{FF2B5EF4-FFF2-40B4-BE49-F238E27FC236}">
                <a16:creationId xmlns:a16="http://schemas.microsoft.com/office/drawing/2014/main" id="{30A24EF9-010C-48C8-855B-52ED89315194}"/>
              </a:ext>
            </a:extLst>
          </p:cNvPr>
          <p:cNvSpPr>
            <a:spLocks noGrp="1"/>
          </p:cNvSpPr>
          <p:nvPr>
            <p:ph type="title"/>
          </p:nvPr>
        </p:nvSpPr>
        <p:spPr/>
        <p:txBody>
          <a:bodyPr/>
          <a:lstStyle/>
          <a:p>
            <a:r>
              <a:rPr lang="nl-NL" dirty="0"/>
              <a:t>Afsluiting </a:t>
            </a:r>
            <a:r>
              <a:rPr lang="nl-NL" dirty="0" err="1"/>
              <a:t>webinar</a:t>
            </a:r>
            <a:r>
              <a:rPr lang="nl-NL" dirty="0"/>
              <a:t> </a:t>
            </a:r>
          </a:p>
        </p:txBody>
      </p:sp>
    </p:spTree>
    <p:extLst>
      <p:ext uri="{BB962C8B-B14F-4D97-AF65-F5344CB8AC3E}">
        <p14:creationId xmlns:p14="http://schemas.microsoft.com/office/powerpoint/2010/main" val="16463876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5854FE-0B8B-244B-AF7C-6CE31A99330E}"/>
              </a:ext>
            </a:extLst>
          </p:cNvPr>
          <p:cNvSpPr>
            <a:spLocks noGrp="1"/>
          </p:cNvSpPr>
          <p:nvPr>
            <p:ph type="title"/>
          </p:nvPr>
        </p:nvSpPr>
        <p:spPr/>
        <p:txBody>
          <a:bodyPr/>
          <a:lstStyle/>
          <a:p>
            <a:r>
              <a:rPr lang="nl-NL" dirty="0"/>
              <a:t>Vervolgsessies </a:t>
            </a:r>
          </a:p>
        </p:txBody>
      </p:sp>
      <p:sp>
        <p:nvSpPr>
          <p:cNvPr id="3" name="Tijdelijke aanduiding voor inhoud 2">
            <a:extLst>
              <a:ext uri="{FF2B5EF4-FFF2-40B4-BE49-F238E27FC236}">
                <a16:creationId xmlns:a16="http://schemas.microsoft.com/office/drawing/2014/main" id="{BA6ABCEF-EF1F-6144-8A73-F4100F576B49}"/>
              </a:ext>
            </a:extLst>
          </p:cNvPr>
          <p:cNvSpPr>
            <a:spLocks noGrp="1"/>
          </p:cNvSpPr>
          <p:nvPr>
            <p:ph sz="half" idx="1"/>
          </p:nvPr>
        </p:nvSpPr>
        <p:spPr/>
        <p:txBody>
          <a:bodyPr>
            <a:normAutofit fontScale="40000" lnSpcReduction="20000"/>
          </a:bodyPr>
          <a:lstStyle/>
          <a:p>
            <a:pPr marL="0" indent="0">
              <a:buNone/>
            </a:pPr>
            <a:r>
              <a:rPr lang="nl-NL" dirty="0"/>
              <a:t> </a:t>
            </a:r>
          </a:p>
          <a:p>
            <a:r>
              <a:rPr lang="nl-NL" sz="6000" b="1" dirty="0">
                <a:solidFill>
                  <a:schemeClr val="bg1">
                    <a:lumMod val="50000"/>
                  </a:schemeClr>
                </a:solidFill>
              </a:rPr>
              <a:t>Donderdag 11 februari, 13.00 – 16.00 </a:t>
            </a:r>
          </a:p>
          <a:p>
            <a:endParaRPr lang="nl-NL" sz="6000" b="1" dirty="0">
              <a:solidFill>
                <a:schemeClr val="bg1">
                  <a:lumMod val="50000"/>
                </a:schemeClr>
              </a:solidFill>
            </a:endParaRPr>
          </a:p>
          <a:p>
            <a:r>
              <a:rPr lang="nl-NL" sz="6000" b="1" dirty="0">
                <a:solidFill>
                  <a:schemeClr val="bg1">
                    <a:lumMod val="50000"/>
                  </a:schemeClr>
                </a:solidFill>
              </a:rPr>
              <a:t>Maandag 15 februari, 09.30 – 12.30</a:t>
            </a:r>
          </a:p>
          <a:p>
            <a:endParaRPr lang="nl-NL" sz="6000" b="1" dirty="0">
              <a:solidFill>
                <a:schemeClr val="bg1">
                  <a:lumMod val="50000"/>
                </a:schemeClr>
              </a:solidFill>
            </a:endParaRPr>
          </a:p>
          <a:p>
            <a:r>
              <a:rPr lang="nl-NL" sz="6000" b="1" dirty="0">
                <a:solidFill>
                  <a:schemeClr val="bg1">
                    <a:lumMod val="50000"/>
                  </a:schemeClr>
                </a:solidFill>
              </a:rPr>
              <a:t>Maandag 1 maart, 09.30 – 12.30</a:t>
            </a:r>
          </a:p>
          <a:p>
            <a:endParaRPr lang="nl-NL" sz="6000" b="1" dirty="0">
              <a:solidFill>
                <a:schemeClr val="bg1">
                  <a:lumMod val="50000"/>
                </a:schemeClr>
              </a:solidFill>
            </a:endParaRPr>
          </a:p>
          <a:p>
            <a:r>
              <a:rPr lang="nl-NL" sz="6000" b="1" dirty="0">
                <a:solidFill>
                  <a:schemeClr val="bg1">
                    <a:lumMod val="50000"/>
                  </a:schemeClr>
                </a:solidFill>
              </a:rPr>
              <a:t>Maandag 8 maart, 13.00 – 16.00</a:t>
            </a:r>
          </a:p>
          <a:p>
            <a:pPr marL="0" indent="0">
              <a:buNone/>
            </a:pPr>
            <a:endParaRPr lang="nl-NL" dirty="0"/>
          </a:p>
          <a:p>
            <a:pPr marL="0" indent="0">
              <a:buNone/>
            </a:pPr>
            <a:endParaRPr lang="nl-NL" dirty="0"/>
          </a:p>
          <a:p>
            <a:pPr marL="0" indent="0">
              <a:buNone/>
            </a:pPr>
            <a:r>
              <a:rPr lang="nl-NL" sz="5000" b="1" dirty="0">
                <a:solidFill>
                  <a:schemeClr val="bg1">
                    <a:lumMod val="50000"/>
                  </a:schemeClr>
                </a:solidFill>
              </a:rPr>
              <a:t>Aanmelden via site</a:t>
            </a:r>
            <a:r>
              <a:rPr lang="nl-NL" sz="5000" dirty="0"/>
              <a:t> </a:t>
            </a:r>
            <a:r>
              <a:rPr lang="nl-NL" sz="5000" dirty="0">
                <a:hlinkClick r:id="rId3"/>
              </a:rPr>
              <a:t>www.ao-metalektro.nl</a:t>
            </a:r>
            <a:r>
              <a:rPr lang="nl-NL" sz="5000" dirty="0"/>
              <a:t> </a:t>
            </a:r>
            <a:r>
              <a:rPr lang="nl-NL" sz="5000" b="0" i="0" dirty="0">
                <a:solidFill>
                  <a:srgbClr val="E3008C"/>
                </a:solidFill>
                <a:effectLst/>
              </a:rPr>
              <a:t> </a:t>
            </a:r>
            <a:endParaRPr lang="nl-NL" sz="5000" dirty="0"/>
          </a:p>
          <a:p>
            <a:pPr marL="0" indent="0">
              <a:buNone/>
            </a:pPr>
            <a:endParaRPr lang="nl-NL" dirty="0"/>
          </a:p>
          <a:p>
            <a:endParaRPr lang="nl-NL" dirty="0"/>
          </a:p>
        </p:txBody>
      </p:sp>
      <p:sp>
        <p:nvSpPr>
          <p:cNvPr id="10" name="Rectangle 1">
            <a:extLst>
              <a:ext uri="{FF2B5EF4-FFF2-40B4-BE49-F238E27FC236}">
                <a16:creationId xmlns:a16="http://schemas.microsoft.com/office/drawing/2014/main" id="{41E04F82-E344-4353-9731-F1075ED1BF29}"/>
              </a:ext>
            </a:extLst>
          </p:cNvPr>
          <p:cNvSpPr>
            <a:spLocks noChangeArrowheads="1"/>
          </p:cNvSpPr>
          <p:nvPr/>
        </p:nvSpPr>
        <p:spPr bwMode="auto">
          <a:xfrm>
            <a:off x="0" y="177270"/>
            <a:ext cx="226344" cy="56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300" b="0" i="1" u="none" strike="noStrike" cap="none" normalizeH="0" baseline="0" dirty="0">
                <a:ln>
                  <a:noFill/>
                </a:ln>
                <a:solidFill>
                  <a:srgbClr val="212121"/>
                </a:solidFill>
                <a:effectLst/>
                <a:latin typeface="Rubik"/>
              </a:rPr>
              <a:t>.</a:t>
            </a:r>
            <a:endParaRPr kumimoji="0" lang="nl-NL" altLang="nl-NL"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0" i="0" u="none" strike="noStrike" cap="none" normalizeH="0" baseline="0" dirty="0">
              <a:ln>
                <a:noFill/>
              </a:ln>
              <a:solidFill>
                <a:schemeClr val="tx1"/>
              </a:solidFill>
              <a:effectLst/>
              <a:latin typeface="Arial" panose="020B0604020202020204" pitchFamily="34" charset="0"/>
            </a:endParaRPr>
          </a:p>
        </p:txBody>
      </p:sp>
      <p:pic>
        <p:nvPicPr>
          <p:cNvPr id="9" name="Tijdelijke aanduiding voor inhoud 8">
            <a:extLst>
              <a:ext uri="{FF2B5EF4-FFF2-40B4-BE49-F238E27FC236}">
                <a16:creationId xmlns:a16="http://schemas.microsoft.com/office/drawing/2014/main" id="{FB7EE18C-A35D-784F-ABAE-205F69264A30}"/>
              </a:ext>
            </a:extLst>
          </p:cNvPr>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6631656" y="1690688"/>
            <a:ext cx="4267658" cy="4351338"/>
          </a:xfrm>
        </p:spPr>
      </p:pic>
    </p:spTree>
    <p:extLst>
      <p:ext uri="{BB962C8B-B14F-4D97-AF65-F5344CB8AC3E}">
        <p14:creationId xmlns:p14="http://schemas.microsoft.com/office/powerpoint/2010/main" val="14499701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jdelijke aanduiding voor inhoud 7">
            <a:extLst>
              <a:ext uri="{FF2B5EF4-FFF2-40B4-BE49-F238E27FC236}">
                <a16:creationId xmlns:a16="http://schemas.microsoft.com/office/drawing/2014/main" id="{79E73E24-1F23-BB4D-8C15-4EED41EA290D}"/>
              </a:ext>
            </a:extLst>
          </p:cNvPr>
          <p:cNvSpPr>
            <a:spLocks noGrp="1"/>
          </p:cNvSpPr>
          <p:nvPr>
            <p:ph sz="quarter" idx="10"/>
          </p:nvPr>
        </p:nvSpPr>
        <p:spPr/>
        <p:txBody>
          <a:bodyPr/>
          <a:lstStyle/>
          <a:p>
            <a:r>
              <a:rPr lang="nl-NL" dirty="0"/>
              <a:t>Wil je het </a:t>
            </a:r>
            <a:r>
              <a:rPr lang="nl-NL"/>
              <a:t>evaluatieformulier invullen?</a:t>
            </a:r>
          </a:p>
        </p:txBody>
      </p:sp>
    </p:spTree>
    <p:extLst>
      <p:ext uri="{BB962C8B-B14F-4D97-AF65-F5344CB8AC3E}">
        <p14:creationId xmlns:p14="http://schemas.microsoft.com/office/powerpoint/2010/main" val="21050341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D1F24631-ACAF-344A-8EED-FC46EB9236D1}"/>
              </a:ext>
            </a:extLst>
          </p:cNvPr>
          <p:cNvSpPr>
            <a:spLocks noGrp="1"/>
          </p:cNvSpPr>
          <p:nvPr>
            <p:ph idx="1"/>
          </p:nvPr>
        </p:nvSpPr>
        <p:spPr/>
        <p:txBody>
          <a:bodyPr>
            <a:normAutofit/>
          </a:bodyPr>
          <a:lstStyle/>
          <a:p>
            <a:r>
              <a:rPr lang="nl-NL" dirty="0">
                <a:hlinkClick r:id="rId3"/>
              </a:rPr>
              <a:t>Fragment 'de Luizenmoeder'</a:t>
            </a:r>
            <a:endParaRPr lang="nl-NL" dirty="0"/>
          </a:p>
          <a:p>
            <a:endParaRPr lang="nl-NL" dirty="0"/>
          </a:p>
        </p:txBody>
      </p:sp>
      <p:sp>
        <p:nvSpPr>
          <p:cNvPr id="3" name="Titel 2">
            <a:extLst>
              <a:ext uri="{FF2B5EF4-FFF2-40B4-BE49-F238E27FC236}">
                <a16:creationId xmlns:a16="http://schemas.microsoft.com/office/drawing/2014/main" id="{8A42BE1D-1AAA-7D4F-8081-CD2D358E7A5C}"/>
              </a:ext>
            </a:extLst>
          </p:cNvPr>
          <p:cNvSpPr>
            <a:spLocks noGrp="1"/>
          </p:cNvSpPr>
          <p:nvPr>
            <p:ph type="title"/>
          </p:nvPr>
        </p:nvSpPr>
        <p:spPr/>
        <p:txBody>
          <a:bodyPr>
            <a:normAutofit/>
          </a:bodyPr>
          <a:lstStyle/>
          <a:p>
            <a:r>
              <a:rPr lang="nl-NL" sz="3200" dirty="0"/>
              <a:t>Fragment video Kilian </a:t>
            </a:r>
            <a:r>
              <a:rPr lang="nl-NL" sz="3200" dirty="0" err="1"/>
              <a:t>Wawoe</a:t>
            </a:r>
            <a:endParaRPr lang="nl-NL" sz="3200" dirty="0"/>
          </a:p>
        </p:txBody>
      </p:sp>
      <p:sp>
        <p:nvSpPr>
          <p:cNvPr id="6" name="Tijdelijke aanduiding voor dianummer 5">
            <a:extLst>
              <a:ext uri="{FF2B5EF4-FFF2-40B4-BE49-F238E27FC236}">
                <a16:creationId xmlns:a16="http://schemas.microsoft.com/office/drawing/2014/main" id="{0EE5E524-5EDB-8546-832E-A7DC24771D19}"/>
              </a:ext>
            </a:extLst>
          </p:cNvPr>
          <p:cNvSpPr>
            <a:spLocks noGrp="1"/>
          </p:cNvSpPr>
          <p:nvPr>
            <p:ph type="sldNum" sz="quarter" idx="12"/>
          </p:nvPr>
        </p:nvSpPr>
        <p:spPr/>
        <p:txBody>
          <a:bodyPr/>
          <a:lstStyle/>
          <a:p>
            <a:fld id="{29590B2D-8F43-D14D-BD20-BCE1E13820D1}" type="slidenum">
              <a:rPr lang="nl-NL" smtClean="0"/>
              <a:pPr/>
              <a:t>3</a:t>
            </a:fld>
            <a:endParaRPr lang="nl-NL" dirty="0"/>
          </a:p>
        </p:txBody>
      </p:sp>
    </p:spTree>
    <p:extLst>
      <p:ext uri="{BB962C8B-B14F-4D97-AF65-F5344CB8AC3E}">
        <p14:creationId xmlns:p14="http://schemas.microsoft.com/office/powerpoint/2010/main" val="238930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D1F24631-ACAF-344A-8EED-FC46EB9236D1}"/>
              </a:ext>
            </a:extLst>
          </p:cNvPr>
          <p:cNvSpPr>
            <a:spLocks noGrp="1"/>
          </p:cNvSpPr>
          <p:nvPr>
            <p:ph idx="1"/>
          </p:nvPr>
        </p:nvSpPr>
        <p:spPr>
          <a:xfrm>
            <a:off x="1379154" y="2475409"/>
            <a:ext cx="10341792" cy="3185990"/>
          </a:xfrm>
        </p:spPr>
        <p:txBody>
          <a:bodyPr/>
          <a:lstStyle/>
          <a:p>
            <a:pPr>
              <a:lnSpc>
                <a:spcPct val="100000"/>
              </a:lnSpc>
              <a:spcBef>
                <a:spcPts val="0"/>
              </a:spcBef>
              <a:spcAft>
                <a:spcPts val="3000"/>
              </a:spcAft>
            </a:pPr>
            <a:r>
              <a:rPr lang="nl-NL" kern="1800" dirty="0"/>
              <a:t> </a:t>
            </a:r>
            <a:r>
              <a:rPr lang="nl-NL" b="1" kern="1800" dirty="0">
                <a:solidFill>
                  <a:schemeClr val="accent3"/>
                </a:solidFill>
              </a:rPr>
              <a:t>‘Continu verbeteren’ </a:t>
            </a:r>
            <a:r>
              <a:rPr lang="nl-NL" b="1" kern="1800" dirty="0">
                <a:solidFill>
                  <a:schemeClr val="bg1">
                    <a:lumMod val="50000"/>
                  </a:schemeClr>
                </a:solidFill>
              </a:rPr>
              <a:t>medewerkers, dus richten op </a:t>
            </a:r>
            <a:r>
              <a:rPr lang="nl-NL" b="1" kern="1800" dirty="0">
                <a:solidFill>
                  <a:schemeClr val="accent3"/>
                </a:solidFill>
              </a:rPr>
              <a:t>persoonlijke ontwikkeling</a:t>
            </a:r>
            <a:r>
              <a:rPr lang="nl-NL" kern="1800" dirty="0"/>
              <a:t>;</a:t>
            </a:r>
          </a:p>
          <a:p>
            <a:pPr marL="0" indent="0">
              <a:lnSpc>
                <a:spcPct val="100000"/>
              </a:lnSpc>
              <a:spcAft>
                <a:spcPts val="1800"/>
              </a:spcAft>
              <a:buNone/>
            </a:pPr>
            <a:endParaRPr lang="nl-NL" kern="1800" dirty="0"/>
          </a:p>
          <a:p>
            <a:pPr>
              <a:lnSpc>
                <a:spcPct val="100000"/>
              </a:lnSpc>
              <a:spcAft>
                <a:spcPts val="1800"/>
              </a:spcAft>
            </a:pPr>
            <a:endParaRPr lang="nl-NL" kern="1800" dirty="0"/>
          </a:p>
        </p:txBody>
      </p:sp>
      <p:sp>
        <p:nvSpPr>
          <p:cNvPr id="3" name="Titel 2">
            <a:extLst>
              <a:ext uri="{FF2B5EF4-FFF2-40B4-BE49-F238E27FC236}">
                <a16:creationId xmlns:a16="http://schemas.microsoft.com/office/drawing/2014/main" id="{8A42BE1D-1AAA-7D4F-8081-CD2D358E7A5C}"/>
              </a:ext>
            </a:extLst>
          </p:cNvPr>
          <p:cNvSpPr>
            <a:spLocks noGrp="1"/>
          </p:cNvSpPr>
          <p:nvPr>
            <p:ph type="title"/>
          </p:nvPr>
        </p:nvSpPr>
        <p:spPr/>
        <p:txBody>
          <a:bodyPr>
            <a:normAutofit fontScale="90000"/>
          </a:bodyPr>
          <a:lstStyle/>
          <a:p>
            <a:r>
              <a:rPr lang="nl-NL" dirty="0"/>
              <a:t>Continu verbeteren door </a:t>
            </a:r>
            <a:br>
              <a:rPr lang="nl-NL" dirty="0"/>
            </a:br>
            <a:r>
              <a:rPr lang="nl-NL" dirty="0"/>
              <a:t>persoonlijke ontwikkeling</a:t>
            </a:r>
          </a:p>
        </p:txBody>
      </p:sp>
      <p:sp>
        <p:nvSpPr>
          <p:cNvPr id="8" name="Tekstvak 7">
            <a:extLst>
              <a:ext uri="{FF2B5EF4-FFF2-40B4-BE49-F238E27FC236}">
                <a16:creationId xmlns:a16="http://schemas.microsoft.com/office/drawing/2014/main" id="{BCBB6BC9-9A01-4DA1-9D1C-9DD84FB54052}"/>
              </a:ext>
            </a:extLst>
          </p:cNvPr>
          <p:cNvSpPr txBox="1"/>
          <p:nvPr/>
        </p:nvSpPr>
        <p:spPr>
          <a:xfrm>
            <a:off x="1427644" y="1672507"/>
            <a:ext cx="7913058"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1" u="none" strike="noStrike" kern="1200" cap="none" spc="0" normalizeH="0" baseline="0" noProof="0" dirty="0">
                <a:ln>
                  <a:noFill/>
                </a:ln>
                <a:solidFill>
                  <a:srgbClr val="B5523A"/>
                </a:solidFill>
                <a:effectLst/>
                <a:uLnTx/>
                <a:uFillTx/>
                <a:latin typeface="Calibri" panose="020F0502020204030204"/>
                <a:ea typeface="+mn-ea"/>
                <a:cs typeface="+mn-cs"/>
              </a:rPr>
              <a:t>Aanleiding voor ‘het nieuwe beoordelen’</a:t>
            </a:r>
          </a:p>
        </p:txBody>
      </p:sp>
    </p:spTree>
    <p:extLst>
      <p:ext uri="{BB962C8B-B14F-4D97-AF65-F5344CB8AC3E}">
        <p14:creationId xmlns:p14="http://schemas.microsoft.com/office/powerpoint/2010/main" val="40997755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D1F24631-ACAF-344A-8EED-FC46EB9236D1}"/>
              </a:ext>
            </a:extLst>
          </p:cNvPr>
          <p:cNvSpPr>
            <a:spLocks noGrp="1"/>
          </p:cNvSpPr>
          <p:nvPr>
            <p:ph idx="1"/>
          </p:nvPr>
        </p:nvSpPr>
        <p:spPr>
          <a:xfrm>
            <a:off x="1427641" y="2870312"/>
            <a:ext cx="9926157" cy="3185990"/>
          </a:xfrm>
        </p:spPr>
        <p:txBody>
          <a:bodyPr/>
          <a:lstStyle/>
          <a:p>
            <a:r>
              <a:rPr lang="nl-NL" b="1" dirty="0">
                <a:solidFill>
                  <a:schemeClr val="bg1">
                    <a:lumMod val="50000"/>
                  </a:schemeClr>
                </a:solidFill>
              </a:rPr>
              <a:t>Bij elke locatie interactieve workshop </a:t>
            </a:r>
          </a:p>
          <a:p>
            <a:r>
              <a:rPr lang="nl-NL" b="1" dirty="0">
                <a:solidFill>
                  <a:schemeClr val="bg1">
                    <a:lumMod val="50000"/>
                  </a:schemeClr>
                </a:solidFill>
              </a:rPr>
              <a:t>Doel: behoefte van medewerkers ophalen</a:t>
            </a:r>
            <a:r>
              <a:rPr lang="nl-NL" dirty="0"/>
              <a:t>.</a:t>
            </a:r>
          </a:p>
          <a:p>
            <a:endParaRPr lang="nl-NL" dirty="0"/>
          </a:p>
          <a:p>
            <a:endParaRPr lang="nl-NL" dirty="0"/>
          </a:p>
        </p:txBody>
      </p:sp>
      <p:sp>
        <p:nvSpPr>
          <p:cNvPr id="3" name="Titel 2">
            <a:extLst>
              <a:ext uri="{FF2B5EF4-FFF2-40B4-BE49-F238E27FC236}">
                <a16:creationId xmlns:a16="http://schemas.microsoft.com/office/drawing/2014/main" id="{8A42BE1D-1AAA-7D4F-8081-CD2D358E7A5C}"/>
              </a:ext>
            </a:extLst>
          </p:cNvPr>
          <p:cNvSpPr>
            <a:spLocks noGrp="1"/>
          </p:cNvSpPr>
          <p:nvPr>
            <p:ph type="title"/>
          </p:nvPr>
        </p:nvSpPr>
        <p:spPr/>
        <p:txBody>
          <a:bodyPr>
            <a:normAutofit/>
          </a:bodyPr>
          <a:lstStyle/>
          <a:p>
            <a:r>
              <a:rPr lang="nl-NL" dirty="0"/>
              <a:t>Intern onderzoek </a:t>
            </a:r>
          </a:p>
        </p:txBody>
      </p:sp>
      <p:sp>
        <p:nvSpPr>
          <p:cNvPr id="7" name="Tijdelijke aanduiding voor inhoud 1">
            <a:extLst>
              <a:ext uri="{FF2B5EF4-FFF2-40B4-BE49-F238E27FC236}">
                <a16:creationId xmlns:a16="http://schemas.microsoft.com/office/drawing/2014/main" id="{65E3B1C8-C44B-4776-B69A-C7D4C4DB40B4}"/>
              </a:ext>
            </a:extLst>
          </p:cNvPr>
          <p:cNvSpPr txBox="1">
            <a:spLocks/>
          </p:cNvSpPr>
          <p:nvPr/>
        </p:nvSpPr>
        <p:spPr>
          <a:xfrm>
            <a:off x="1427641" y="1635770"/>
            <a:ext cx="9926157" cy="318599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accent5"/>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accent5"/>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accent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l-NL" sz="2800" b="1" i="1" u="none" strike="noStrike" kern="1200" cap="none" spc="0" normalizeH="0" baseline="0" noProof="0" dirty="0">
                <a:ln>
                  <a:noFill/>
                </a:ln>
                <a:solidFill>
                  <a:srgbClr val="B5523A"/>
                </a:solidFill>
                <a:effectLst/>
                <a:uLnTx/>
                <a:uFillTx/>
                <a:latin typeface="Calibri" panose="020F0502020204030204"/>
                <a:ea typeface="+mn-ea"/>
                <a:cs typeface="+mn-cs"/>
              </a:rPr>
              <a:t>Wat heb </a:t>
            </a:r>
            <a:r>
              <a:rPr kumimoji="0" lang="nl-NL" sz="2800" b="1" i="1" u="sng" strike="noStrike" kern="1200" cap="none" spc="0" normalizeH="0" baseline="0" noProof="0" dirty="0">
                <a:ln>
                  <a:noFill/>
                </a:ln>
                <a:solidFill>
                  <a:srgbClr val="B5523A"/>
                </a:solidFill>
                <a:effectLst/>
                <a:uLnTx/>
                <a:uFillTx/>
                <a:latin typeface="Calibri" panose="020F0502020204030204"/>
                <a:ea typeface="+mn-ea"/>
                <a:cs typeface="+mn-cs"/>
              </a:rPr>
              <a:t>jij</a:t>
            </a:r>
            <a:r>
              <a:rPr kumimoji="0" lang="nl-NL" sz="2800" b="1" i="1" u="none" strike="noStrike" kern="1200" cap="none" spc="0" normalizeH="0" baseline="0" noProof="0" dirty="0">
                <a:ln>
                  <a:noFill/>
                </a:ln>
                <a:solidFill>
                  <a:srgbClr val="B5523A"/>
                </a:solidFill>
                <a:effectLst/>
                <a:uLnTx/>
                <a:uFillTx/>
                <a:latin typeface="Calibri" panose="020F0502020204030204"/>
                <a:ea typeface="+mn-ea"/>
                <a:cs typeface="+mn-cs"/>
              </a:rPr>
              <a:t> nodig om </a:t>
            </a:r>
            <a:r>
              <a:rPr kumimoji="0" lang="nl-NL" sz="2800" b="1" i="1" u="none" strike="noStrike" kern="1200" cap="none" spc="0" normalizeH="0" baseline="0" noProof="0" dirty="0" err="1">
                <a:ln>
                  <a:noFill/>
                </a:ln>
                <a:solidFill>
                  <a:srgbClr val="B5523A"/>
                </a:solidFill>
                <a:effectLst/>
                <a:uLnTx/>
                <a:uFillTx/>
                <a:latin typeface="Calibri" panose="020F0502020204030204"/>
                <a:ea typeface="+mn-ea"/>
                <a:cs typeface="+mn-cs"/>
              </a:rPr>
              <a:t>pro-actief</a:t>
            </a:r>
            <a:r>
              <a:rPr kumimoji="0" lang="nl-NL" sz="2800" b="1" i="1" u="none" strike="noStrike" kern="1200" cap="none" spc="0" normalizeH="0" baseline="0" noProof="0" dirty="0">
                <a:ln>
                  <a:noFill/>
                </a:ln>
                <a:solidFill>
                  <a:srgbClr val="B5523A"/>
                </a:solidFill>
                <a:effectLst/>
                <a:uLnTx/>
                <a:uFillTx/>
                <a:latin typeface="Calibri" panose="020F0502020204030204"/>
                <a:ea typeface="+mn-ea"/>
                <a:cs typeface="+mn-cs"/>
              </a:rPr>
              <a:t> aan de slag te gaan met jouw ontwikkeling?</a:t>
            </a:r>
          </a:p>
        </p:txBody>
      </p:sp>
    </p:spTree>
    <p:extLst>
      <p:ext uri="{BB962C8B-B14F-4D97-AF65-F5344CB8AC3E}">
        <p14:creationId xmlns:p14="http://schemas.microsoft.com/office/powerpoint/2010/main" val="40996408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D1F24631-ACAF-344A-8EED-FC46EB9236D1}"/>
              </a:ext>
            </a:extLst>
          </p:cNvPr>
          <p:cNvSpPr>
            <a:spLocks noGrp="1"/>
          </p:cNvSpPr>
          <p:nvPr>
            <p:ph idx="1"/>
          </p:nvPr>
        </p:nvSpPr>
        <p:spPr>
          <a:xfrm>
            <a:off x="1427641" y="2870312"/>
            <a:ext cx="9926157" cy="3185990"/>
          </a:xfrm>
        </p:spPr>
        <p:txBody>
          <a:bodyPr>
            <a:normAutofit lnSpcReduction="10000"/>
          </a:bodyPr>
          <a:lstStyle/>
          <a:p>
            <a:pPr marL="0" indent="0">
              <a:buNone/>
            </a:pPr>
            <a:r>
              <a:rPr lang="nl-NL" b="1" dirty="0"/>
              <a:t>Uitkomsten gedeeld met management </a:t>
            </a:r>
          </a:p>
          <a:p>
            <a:pPr marL="0" indent="0">
              <a:buNone/>
            </a:pPr>
            <a:endParaRPr lang="nl-NL" b="1" dirty="0"/>
          </a:p>
          <a:p>
            <a:pPr marL="0" indent="0">
              <a:buNone/>
            </a:pPr>
            <a:r>
              <a:rPr lang="nl-NL" b="1" i="1" dirty="0">
                <a:solidFill>
                  <a:schemeClr val="bg1">
                    <a:lumMod val="50000"/>
                  </a:schemeClr>
                </a:solidFill>
              </a:rPr>
              <a:t>Behoefte aan </a:t>
            </a:r>
            <a:r>
              <a:rPr lang="nl-NL" b="1" i="1" dirty="0">
                <a:solidFill>
                  <a:schemeClr val="accent3"/>
                </a:solidFill>
              </a:rPr>
              <a:t>duidelijkheid</a:t>
            </a:r>
            <a:r>
              <a:rPr lang="nl-NL" i="1" dirty="0"/>
              <a:t> </a:t>
            </a:r>
            <a:r>
              <a:rPr lang="nl-NL" b="1" i="1" dirty="0">
                <a:solidFill>
                  <a:schemeClr val="bg1">
                    <a:lumMod val="50000"/>
                  </a:schemeClr>
                </a:solidFill>
              </a:rPr>
              <a:t>over</a:t>
            </a:r>
            <a:r>
              <a:rPr lang="nl-NL" i="1" dirty="0"/>
              <a:t>:</a:t>
            </a:r>
          </a:p>
          <a:p>
            <a:pPr lvl="2"/>
            <a:r>
              <a:rPr lang="nl-NL" sz="2400" i="1" dirty="0"/>
              <a:t>visie van de organisatie (waar gaan we naartoe?)</a:t>
            </a:r>
          </a:p>
          <a:p>
            <a:pPr lvl="2"/>
            <a:r>
              <a:rPr lang="nl-NL" sz="2400" i="1" dirty="0"/>
              <a:t>verwachtingen over persoonlijke ontwikkeling (wie doet wat?)</a:t>
            </a:r>
          </a:p>
          <a:p>
            <a:pPr lvl="2"/>
            <a:r>
              <a:rPr lang="nl-NL" sz="2400" i="1" dirty="0"/>
              <a:t>hoe kan ik me ontwikkelen? (welke manieren van ontwikkelen?)</a:t>
            </a:r>
          </a:p>
          <a:p>
            <a:pPr marL="457200" lvl="1" indent="0">
              <a:buNone/>
            </a:pPr>
            <a:endParaRPr lang="nl-NL" i="1" dirty="0"/>
          </a:p>
          <a:p>
            <a:pPr marL="0" indent="0">
              <a:buNone/>
            </a:pPr>
            <a:r>
              <a:rPr lang="nl-NL" b="1" i="1" dirty="0">
                <a:solidFill>
                  <a:schemeClr val="bg1">
                    <a:lumMod val="50000"/>
                  </a:schemeClr>
                </a:solidFill>
              </a:rPr>
              <a:t>Behoefte aan </a:t>
            </a:r>
            <a:r>
              <a:rPr lang="nl-NL" b="1" i="1" dirty="0">
                <a:solidFill>
                  <a:schemeClr val="accent3"/>
                </a:solidFill>
              </a:rPr>
              <a:t>aandacht</a:t>
            </a:r>
            <a:r>
              <a:rPr lang="nl-NL" i="1" dirty="0"/>
              <a:t> </a:t>
            </a:r>
            <a:r>
              <a:rPr lang="nl-NL" b="1" i="1" dirty="0">
                <a:solidFill>
                  <a:schemeClr val="bg1">
                    <a:lumMod val="50000"/>
                  </a:schemeClr>
                </a:solidFill>
              </a:rPr>
              <a:t>van de leiding</a:t>
            </a:r>
          </a:p>
          <a:p>
            <a:endParaRPr lang="nl-NL" dirty="0"/>
          </a:p>
          <a:p>
            <a:endParaRPr lang="nl-NL" dirty="0"/>
          </a:p>
        </p:txBody>
      </p:sp>
      <p:sp>
        <p:nvSpPr>
          <p:cNvPr id="3" name="Titel 2">
            <a:extLst>
              <a:ext uri="{FF2B5EF4-FFF2-40B4-BE49-F238E27FC236}">
                <a16:creationId xmlns:a16="http://schemas.microsoft.com/office/drawing/2014/main" id="{8A42BE1D-1AAA-7D4F-8081-CD2D358E7A5C}"/>
              </a:ext>
            </a:extLst>
          </p:cNvPr>
          <p:cNvSpPr>
            <a:spLocks noGrp="1"/>
          </p:cNvSpPr>
          <p:nvPr>
            <p:ph type="title"/>
          </p:nvPr>
        </p:nvSpPr>
        <p:spPr/>
        <p:txBody>
          <a:bodyPr>
            <a:normAutofit/>
          </a:bodyPr>
          <a:lstStyle/>
          <a:p>
            <a:r>
              <a:rPr lang="nl-NL" dirty="0"/>
              <a:t>Intern onderzoek </a:t>
            </a:r>
          </a:p>
        </p:txBody>
      </p:sp>
      <p:sp>
        <p:nvSpPr>
          <p:cNvPr id="7" name="Tijdelijke aanduiding voor inhoud 1">
            <a:extLst>
              <a:ext uri="{FF2B5EF4-FFF2-40B4-BE49-F238E27FC236}">
                <a16:creationId xmlns:a16="http://schemas.microsoft.com/office/drawing/2014/main" id="{65E3B1C8-C44B-4776-B69A-C7D4C4DB40B4}"/>
              </a:ext>
            </a:extLst>
          </p:cNvPr>
          <p:cNvSpPr txBox="1">
            <a:spLocks/>
          </p:cNvSpPr>
          <p:nvPr/>
        </p:nvSpPr>
        <p:spPr>
          <a:xfrm>
            <a:off x="1427641" y="1635770"/>
            <a:ext cx="9926157" cy="318599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accent5"/>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accent5"/>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accent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l-NL" sz="2800" b="1" i="1" u="none" strike="noStrike" kern="1200" cap="none" spc="0" normalizeH="0" baseline="0" noProof="0" dirty="0">
                <a:ln>
                  <a:noFill/>
                </a:ln>
                <a:solidFill>
                  <a:srgbClr val="B5523A"/>
                </a:solidFill>
                <a:effectLst/>
                <a:uLnTx/>
                <a:uFillTx/>
                <a:latin typeface="Calibri" panose="020F0502020204030204"/>
                <a:ea typeface="+mn-ea"/>
                <a:cs typeface="+mn-cs"/>
              </a:rPr>
              <a:t>Wat heb </a:t>
            </a:r>
            <a:r>
              <a:rPr kumimoji="0" lang="nl-NL" sz="2800" b="1" i="1" u="sng" strike="noStrike" kern="1200" cap="none" spc="0" normalizeH="0" baseline="0" noProof="0" dirty="0">
                <a:ln>
                  <a:noFill/>
                </a:ln>
                <a:solidFill>
                  <a:srgbClr val="B5523A"/>
                </a:solidFill>
                <a:effectLst/>
                <a:uLnTx/>
                <a:uFillTx/>
                <a:latin typeface="Calibri" panose="020F0502020204030204"/>
                <a:ea typeface="+mn-ea"/>
                <a:cs typeface="+mn-cs"/>
              </a:rPr>
              <a:t>jij</a:t>
            </a:r>
            <a:r>
              <a:rPr kumimoji="0" lang="nl-NL" sz="2800" b="1" i="1" u="none" strike="noStrike" kern="1200" cap="none" spc="0" normalizeH="0" baseline="0" noProof="0" dirty="0">
                <a:ln>
                  <a:noFill/>
                </a:ln>
                <a:solidFill>
                  <a:srgbClr val="B5523A"/>
                </a:solidFill>
                <a:effectLst/>
                <a:uLnTx/>
                <a:uFillTx/>
                <a:latin typeface="Calibri" panose="020F0502020204030204"/>
                <a:ea typeface="+mn-ea"/>
                <a:cs typeface="+mn-cs"/>
              </a:rPr>
              <a:t> nodig om </a:t>
            </a:r>
            <a:r>
              <a:rPr kumimoji="0" lang="nl-NL" sz="2800" b="1" i="1" u="none" strike="noStrike" kern="1200" cap="none" spc="0" normalizeH="0" baseline="0" noProof="0" dirty="0" err="1">
                <a:ln>
                  <a:noFill/>
                </a:ln>
                <a:solidFill>
                  <a:srgbClr val="B5523A"/>
                </a:solidFill>
                <a:effectLst/>
                <a:uLnTx/>
                <a:uFillTx/>
                <a:latin typeface="Calibri" panose="020F0502020204030204"/>
                <a:ea typeface="+mn-ea"/>
                <a:cs typeface="+mn-cs"/>
              </a:rPr>
              <a:t>pro-actief</a:t>
            </a:r>
            <a:r>
              <a:rPr kumimoji="0" lang="nl-NL" sz="2800" b="1" i="1" u="none" strike="noStrike" kern="1200" cap="none" spc="0" normalizeH="0" baseline="0" noProof="0" dirty="0">
                <a:ln>
                  <a:noFill/>
                </a:ln>
                <a:solidFill>
                  <a:srgbClr val="B5523A"/>
                </a:solidFill>
                <a:effectLst/>
                <a:uLnTx/>
                <a:uFillTx/>
                <a:latin typeface="Calibri" panose="020F0502020204030204"/>
                <a:ea typeface="+mn-ea"/>
                <a:cs typeface="+mn-cs"/>
              </a:rPr>
              <a:t> aan de slag te gaan met jouw ontwikkeling?</a:t>
            </a:r>
          </a:p>
        </p:txBody>
      </p:sp>
    </p:spTree>
    <p:extLst>
      <p:ext uri="{BB962C8B-B14F-4D97-AF65-F5344CB8AC3E}">
        <p14:creationId xmlns:p14="http://schemas.microsoft.com/office/powerpoint/2010/main" val="35374691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ep 11">
            <a:extLst>
              <a:ext uri="{FF2B5EF4-FFF2-40B4-BE49-F238E27FC236}">
                <a16:creationId xmlns:a16="http://schemas.microsoft.com/office/drawing/2014/main" id="{959368D4-3450-494D-8A85-97AF58D91F2B}"/>
              </a:ext>
            </a:extLst>
          </p:cNvPr>
          <p:cNvGrpSpPr>
            <a:grpSpLocks noChangeAspect="1"/>
          </p:cNvGrpSpPr>
          <p:nvPr/>
        </p:nvGrpSpPr>
        <p:grpSpPr>
          <a:xfrm>
            <a:off x="1797092" y="746834"/>
            <a:ext cx="8597815" cy="5364332"/>
            <a:chOff x="2520378" y="1392826"/>
            <a:chExt cx="7151243" cy="4461790"/>
          </a:xfrm>
        </p:grpSpPr>
        <p:pic>
          <p:nvPicPr>
            <p:cNvPr id="10" name="Afbeelding 9">
              <a:extLst>
                <a:ext uri="{FF2B5EF4-FFF2-40B4-BE49-F238E27FC236}">
                  <a16:creationId xmlns:a16="http://schemas.microsoft.com/office/drawing/2014/main" id="{16454BA6-159B-4E8A-8EC3-9EBB3202A14E}"/>
                </a:ext>
              </a:extLst>
            </p:cNvPr>
            <p:cNvPicPr>
              <a:picLocks noChangeAspect="1"/>
            </p:cNvPicPr>
            <p:nvPr/>
          </p:nvPicPr>
          <p:blipFill rotWithShape="1">
            <a:blip r:embed="rId3"/>
            <a:srcRect l="10249" t="3310" r="13926" b="25727"/>
            <a:stretch/>
          </p:blipFill>
          <p:spPr>
            <a:xfrm>
              <a:off x="2520378" y="1392826"/>
              <a:ext cx="7151243" cy="4461790"/>
            </a:xfrm>
            <a:prstGeom prst="rect">
              <a:avLst/>
            </a:prstGeom>
          </p:spPr>
        </p:pic>
        <p:sp>
          <p:nvSpPr>
            <p:cNvPr id="11" name="Rechthoek 10">
              <a:extLst>
                <a:ext uri="{FF2B5EF4-FFF2-40B4-BE49-F238E27FC236}">
                  <a16:creationId xmlns:a16="http://schemas.microsoft.com/office/drawing/2014/main" id="{E0A65EAA-B616-42C5-A2EA-09F93FB720CE}"/>
                </a:ext>
              </a:extLst>
            </p:cNvPr>
            <p:cNvSpPr/>
            <p:nvPr/>
          </p:nvSpPr>
          <p:spPr>
            <a:xfrm>
              <a:off x="8788059" y="5142733"/>
              <a:ext cx="767114" cy="5768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
        <p:nvSpPr>
          <p:cNvPr id="15" name="Tekstvak 14">
            <a:extLst>
              <a:ext uri="{FF2B5EF4-FFF2-40B4-BE49-F238E27FC236}">
                <a16:creationId xmlns:a16="http://schemas.microsoft.com/office/drawing/2014/main" id="{185CA2BD-875B-49E1-8B0C-96E5874A0330}"/>
              </a:ext>
            </a:extLst>
          </p:cNvPr>
          <p:cNvSpPr txBox="1"/>
          <p:nvPr/>
        </p:nvSpPr>
        <p:spPr>
          <a:xfrm>
            <a:off x="1884844" y="6160911"/>
            <a:ext cx="1643399"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srgbClr val="2796C3"/>
                </a:solidFill>
                <a:effectLst/>
                <a:uLnTx/>
                <a:uFillTx/>
                <a:latin typeface="Calibri" panose="020F0502020204030204"/>
                <a:ea typeface="+mn-ea"/>
                <a:cs typeface="+mn-cs"/>
              </a:rPr>
              <a:t>Bron: IJssel Technologie b.v.</a:t>
            </a:r>
          </a:p>
        </p:txBody>
      </p:sp>
    </p:spTree>
    <p:extLst>
      <p:ext uri="{BB962C8B-B14F-4D97-AF65-F5344CB8AC3E}">
        <p14:creationId xmlns:p14="http://schemas.microsoft.com/office/powerpoint/2010/main" val="3512174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D1F24631-ACAF-344A-8EED-FC46EB9236D1}"/>
              </a:ext>
            </a:extLst>
          </p:cNvPr>
          <p:cNvSpPr>
            <a:spLocks noGrp="1"/>
          </p:cNvSpPr>
          <p:nvPr>
            <p:ph idx="1"/>
          </p:nvPr>
        </p:nvSpPr>
        <p:spPr>
          <a:xfrm>
            <a:off x="1427641" y="2870312"/>
            <a:ext cx="9926157" cy="3185990"/>
          </a:xfrm>
        </p:spPr>
        <p:txBody>
          <a:bodyPr/>
          <a:lstStyle/>
          <a:p>
            <a:r>
              <a:rPr lang="nl-NL" b="1" dirty="0">
                <a:solidFill>
                  <a:schemeClr val="bg1">
                    <a:lumMod val="50000"/>
                  </a:schemeClr>
                </a:solidFill>
              </a:rPr>
              <a:t>Context</a:t>
            </a:r>
          </a:p>
          <a:p>
            <a:r>
              <a:rPr lang="nl-NL" b="1" dirty="0">
                <a:solidFill>
                  <a:schemeClr val="bg1">
                    <a:lumMod val="50000"/>
                  </a:schemeClr>
                </a:solidFill>
              </a:rPr>
              <a:t>Huidige situatie</a:t>
            </a:r>
          </a:p>
          <a:p>
            <a:r>
              <a:rPr lang="nl-NL" b="1" dirty="0">
                <a:solidFill>
                  <a:schemeClr val="bg1">
                    <a:lumMod val="50000"/>
                  </a:schemeClr>
                </a:solidFill>
              </a:rPr>
              <a:t>Gewenste situatie</a:t>
            </a:r>
          </a:p>
          <a:p>
            <a:endParaRPr lang="nl-NL" dirty="0"/>
          </a:p>
          <a:p>
            <a:endParaRPr lang="nl-NL" dirty="0"/>
          </a:p>
        </p:txBody>
      </p:sp>
      <p:sp>
        <p:nvSpPr>
          <p:cNvPr id="3" name="Titel 2">
            <a:extLst>
              <a:ext uri="{FF2B5EF4-FFF2-40B4-BE49-F238E27FC236}">
                <a16:creationId xmlns:a16="http://schemas.microsoft.com/office/drawing/2014/main" id="{8A42BE1D-1AAA-7D4F-8081-CD2D358E7A5C}"/>
              </a:ext>
            </a:extLst>
          </p:cNvPr>
          <p:cNvSpPr>
            <a:spLocks noGrp="1"/>
          </p:cNvSpPr>
          <p:nvPr>
            <p:ph type="title"/>
          </p:nvPr>
        </p:nvSpPr>
        <p:spPr/>
        <p:txBody>
          <a:bodyPr>
            <a:normAutofit/>
          </a:bodyPr>
          <a:lstStyle/>
          <a:p>
            <a:r>
              <a:rPr lang="nl-NL" dirty="0"/>
              <a:t>Termen coaching </a:t>
            </a:r>
          </a:p>
        </p:txBody>
      </p:sp>
      <p:sp>
        <p:nvSpPr>
          <p:cNvPr id="7" name="Tijdelijke aanduiding voor inhoud 1">
            <a:extLst>
              <a:ext uri="{FF2B5EF4-FFF2-40B4-BE49-F238E27FC236}">
                <a16:creationId xmlns:a16="http://schemas.microsoft.com/office/drawing/2014/main" id="{65E3B1C8-C44B-4776-B69A-C7D4C4DB40B4}"/>
              </a:ext>
            </a:extLst>
          </p:cNvPr>
          <p:cNvSpPr txBox="1">
            <a:spLocks/>
          </p:cNvSpPr>
          <p:nvPr/>
        </p:nvSpPr>
        <p:spPr>
          <a:xfrm>
            <a:off x="1427641" y="1635770"/>
            <a:ext cx="9926157" cy="318599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accent5"/>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accent5"/>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accent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l-NL" sz="2800" b="1" i="1" u="none" strike="noStrike" kern="1200" cap="none" spc="0" normalizeH="0" baseline="0" noProof="0" dirty="0">
              <a:ln>
                <a:noFill/>
              </a:ln>
              <a:solidFill>
                <a:srgbClr val="B5523A"/>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19255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D1F24631-ACAF-344A-8EED-FC46EB9236D1}"/>
              </a:ext>
            </a:extLst>
          </p:cNvPr>
          <p:cNvSpPr>
            <a:spLocks noGrp="1"/>
          </p:cNvSpPr>
          <p:nvPr>
            <p:ph idx="1"/>
          </p:nvPr>
        </p:nvSpPr>
        <p:spPr>
          <a:xfrm>
            <a:off x="1427641" y="2870312"/>
            <a:ext cx="9926157" cy="3185990"/>
          </a:xfrm>
        </p:spPr>
        <p:txBody>
          <a:bodyPr/>
          <a:lstStyle/>
          <a:p>
            <a:r>
              <a:rPr lang="nl-NL" b="1" dirty="0">
                <a:solidFill>
                  <a:schemeClr val="bg1">
                    <a:lumMod val="50000"/>
                  </a:schemeClr>
                </a:solidFill>
              </a:rPr>
              <a:t>Ontwikkelgesprek</a:t>
            </a:r>
          </a:p>
          <a:p>
            <a:r>
              <a:rPr lang="nl-NL" b="1" dirty="0">
                <a:solidFill>
                  <a:schemeClr val="bg1">
                    <a:lumMod val="50000"/>
                  </a:schemeClr>
                </a:solidFill>
              </a:rPr>
              <a:t>Relevante thema’s</a:t>
            </a:r>
          </a:p>
          <a:p>
            <a:r>
              <a:rPr lang="nl-NL" b="1" dirty="0">
                <a:solidFill>
                  <a:schemeClr val="bg1">
                    <a:lumMod val="50000"/>
                  </a:schemeClr>
                </a:solidFill>
              </a:rPr>
              <a:t>Aandacht</a:t>
            </a:r>
          </a:p>
          <a:p>
            <a:endParaRPr lang="nl-NL" dirty="0"/>
          </a:p>
          <a:p>
            <a:endParaRPr lang="nl-NL" dirty="0"/>
          </a:p>
        </p:txBody>
      </p:sp>
      <p:sp>
        <p:nvSpPr>
          <p:cNvPr id="3" name="Titel 2">
            <a:extLst>
              <a:ext uri="{FF2B5EF4-FFF2-40B4-BE49-F238E27FC236}">
                <a16:creationId xmlns:a16="http://schemas.microsoft.com/office/drawing/2014/main" id="{8A42BE1D-1AAA-7D4F-8081-CD2D358E7A5C}"/>
              </a:ext>
            </a:extLst>
          </p:cNvPr>
          <p:cNvSpPr>
            <a:spLocks noGrp="1"/>
          </p:cNvSpPr>
          <p:nvPr>
            <p:ph type="title"/>
          </p:nvPr>
        </p:nvSpPr>
        <p:spPr/>
        <p:txBody>
          <a:bodyPr>
            <a:normAutofit/>
          </a:bodyPr>
          <a:lstStyle/>
          <a:p>
            <a:r>
              <a:rPr lang="nl-NL" dirty="0"/>
              <a:t>Structuur leidinggevende</a:t>
            </a:r>
          </a:p>
        </p:txBody>
      </p:sp>
      <p:sp>
        <p:nvSpPr>
          <p:cNvPr id="7" name="Tijdelijke aanduiding voor inhoud 1">
            <a:extLst>
              <a:ext uri="{FF2B5EF4-FFF2-40B4-BE49-F238E27FC236}">
                <a16:creationId xmlns:a16="http://schemas.microsoft.com/office/drawing/2014/main" id="{65E3B1C8-C44B-4776-B69A-C7D4C4DB40B4}"/>
              </a:ext>
            </a:extLst>
          </p:cNvPr>
          <p:cNvSpPr txBox="1">
            <a:spLocks/>
          </p:cNvSpPr>
          <p:nvPr/>
        </p:nvSpPr>
        <p:spPr>
          <a:xfrm>
            <a:off x="1427641" y="1635770"/>
            <a:ext cx="9926157" cy="318599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accent5"/>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accent5"/>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accent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l-NL" sz="2800" b="1" i="1" u="none" strike="noStrike" kern="1200" cap="none" spc="0" normalizeH="0" baseline="0" noProof="0" dirty="0">
              <a:ln>
                <a:noFill/>
              </a:ln>
              <a:solidFill>
                <a:srgbClr val="B5523A"/>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6573802"/>
      </p:ext>
    </p:extLst>
  </p:cSld>
  <p:clrMapOvr>
    <a:masterClrMapping/>
  </p:clrMapOvr>
</p:sld>
</file>

<file path=ppt/theme/theme1.xml><?xml version="1.0" encoding="utf-8"?>
<a:theme xmlns:a="http://schemas.openxmlformats.org/drawingml/2006/main" name="Aangepast ontwerp">
  <a:themeElements>
    <a:clrScheme name="A+O">
      <a:dk1>
        <a:srgbClr val="000000"/>
      </a:dk1>
      <a:lt1>
        <a:srgbClr val="FFFFFF"/>
      </a:lt1>
      <a:dk2>
        <a:srgbClr val="44546A"/>
      </a:dk2>
      <a:lt2>
        <a:srgbClr val="E7E6E6"/>
      </a:lt2>
      <a:accent1>
        <a:srgbClr val="2796C3"/>
      </a:accent1>
      <a:accent2>
        <a:srgbClr val="ED7D31"/>
      </a:accent2>
      <a:accent3>
        <a:srgbClr val="B5523A"/>
      </a:accent3>
      <a:accent4>
        <a:srgbClr val="455F6C"/>
      </a:accent4>
      <a:accent5>
        <a:srgbClr val="99A3B0"/>
      </a:accent5>
      <a:accent6>
        <a:srgbClr val="B0C1C6"/>
      </a:accent6>
      <a:hlink>
        <a:srgbClr val="0084FE"/>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powerpoint juni 2019_v1  -  Alleen-lezen" id="{8B621A57-A8C4-4914-B877-4A5843AC2B22}" vid="{5424F07B-9BE9-4061-B465-AFF2B50EFBC0}"/>
    </a:ext>
  </a:extLst>
</a:theme>
</file>

<file path=ppt/theme/theme2.xml><?xml version="1.0" encoding="utf-8"?>
<a:theme xmlns:a="http://schemas.openxmlformats.org/drawingml/2006/main" name="1_Aangepast ontwerp">
  <a:themeElements>
    <a:clrScheme name="A+O">
      <a:dk1>
        <a:srgbClr val="000000"/>
      </a:dk1>
      <a:lt1>
        <a:srgbClr val="FFFFFF"/>
      </a:lt1>
      <a:dk2>
        <a:srgbClr val="44546A"/>
      </a:dk2>
      <a:lt2>
        <a:srgbClr val="E7E6E6"/>
      </a:lt2>
      <a:accent1>
        <a:srgbClr val="2796C3"/>
      </a:accent1>
      <a:accent2>
        <a:srgbClr val="ED7D31"/>
      </a:accent2>
      <a:accent3>
        <a:srgbClr val="B5523A"/>
      </a:accent3>
      <a:accent4>
        <a:srgbClr val="455F6C"/>
      </a:accent4>
      <a:accent5>
        <a:srgbClr val="99A3B0"/>
      </a:accent5>
      <a:accent6>
        <a:srgbClr val="B0C1C6"/>
      </a:accent6>
      <a:hlink>
        <a:srgbClr val="0084FE"/>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powerpoint juni 2019" id="{068D0735-E5A1-4F5D-BC25-6696645939CB}" vid="{F2F8798B-A6B5-422B-AF0A-53DF4875A64C}"/>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6A59C4C2536B24CA8447CD373EA0B91" ma:contentTypeVersion="10" ma:contentTypeDescription="Een nieuw document maken." ma:contentTypeScope="" ma:versionID="f5d2a15dd8fedf81c7bef45b30784aab">
  <xsd:schema xmlns:xsd="http://www.w3.org/2001/XMLSchema" xmlns:xs="http://www.w3.org/2001/XMLSchema" xmlns:p="http://schemas.microsoft.com/office/2006/metadata/properties" xmlns:ns2="a06e02fd-86cf-4df6-9d9f-c96c7b5c48ca" xmlns:ns3="c065676a-a8af-409d-934f-c1fe2c19b441" targetNamespace="http://schemas.microsoft.com/office/2006/metadata/properties" ma:root="true" ma:fieldsID="f86c81cc5d7334bb566c2373863447dc" ns2:_="" ns3:_="">
    <xsd:import namespace="a06e02fd-86cf-4df6-9d9f-c96c7b5c48ca"/>
    <xsd:import namespace="c065676a-a8af-409d-934f-c1fe2c19b44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6e02fd-86cf-4df6-9d9f-c96c7b5c48c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065676a-a8af-409d-934f-c1fe2c19b441" elementFormDefault="qualified">
    <xsd:import namespace="http://schemas.microsoft.com/office/2006/documentManagement/types"/>
    <xsd:import namespace="http://schemas.microsoft.com/office/infopath/2007/PartnerControls"/>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BDEFB8F-0266-46A1-8514-BCD9DD4339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06e02fd-86cf-4df6-9d9f-c96c7b5c48ca"/>
    <ds:schemaRef ds:uri="c065676a-a8af-409d-934f-c1fe2c19b44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8EADBB0-AA50-4ED3-AB7F-944513CBC43A}">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a06e02fd-86cf-4df6-9d9f-c96c7b5c48ca"/>
    <ds:schemaRef ds:uri="http://purl.org/dc/terms/"/>
    <ds:schemaRef ds:uri="http://www.w3.org/XML/1998/namespace"/>
    <ds:schemaRef ds:uri="http://purl.org/dc/dcmitype/"/>
  </ds:schemaRefs>
</ds:datastoreItem>
</file>

<file path=customXml/itemProps3.xml><?xml version="1.0" encoding="utf-8"?>
<ds:datastoreItem xmlns:ds="http://schemas.openxmlformats.org/officeDocument/2006/customXml" ds:itemID="{6ED477F5-732E-4CD3-88E7-8AB8D99ED4A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Template powerpoint juni 2019_v1ive</Template>
  <TotalTime>168</TotalTime>
  <Words>4433</Words>
  <Application>Microsoft Office PowerPoint</Application>
  <PresentationFormat>Breedbeeld</PresentationFormat>
  <Paragraphs>280</Paragraphs>
  <Slides>23</Slides>
  <Notes>23</Notes>
  <HiddenSlides>0</HiddenSlides>
  <MMClips>0</MMClips>
  <ScaleCrop>false</ScaleCrop>
  <HeadingPairs>
    <vt:vector size="6" baseType="variant">
      <vt:variant>
        <vt:lpstr>Gebruikte lettertypen</vt:lpstr>
      </vt:variant>
      <vt:variant>
        <vt:i4>6</vt:i4>
      </vt:variant>
      <vt:variant>
        <vt:lpstr>Thema</vt:lpstr>
      </vt:variant>
      <vt:variant>
        <vt:i4>2</vt:i4>
      </vt:variant>
      <vt:variant>
        <vt:lpstr>Diatitels</vt:lpstr>
      </vt:variant>
      <vt:variant>
        <vt:i4>23</vt:i4>
      </vt:variant>
    </vt:vector>
  </HeadingPairs>
  <TitlesOfParts>
    <vt:vector size="31" baseType="lpstr">
      <vt:lpstr>Arial</vt:lpstr>
      <vt:lpstr>Arial,Sans-Serif</vt:lpstr>
      <vt:lpstr>Calibri</vt:lpstr>
      <vt:lpstr>Rubik</vt:lpstr>
      <vt:lpstr>Symbol</vt:lpstr>
      <vt:lpstr>Times New Roman</vt:lpstr>
      <vt:lpstr>Aangepast ontwerp</vt:lpstr>
      <vt:lpstr>1_Aangepast ontwerp</vt:lpstr>
      <vt:lpstr>‘Het nieuwe beoordelen  en belonen’</vt:lpstr>
      <vt:lpstr>Agenda webinar: ‘het nieuwe beoordelen en belonen’</vt:lpstr>
      <vt:lpstr>Fragment video Kilian Wawoe</vt:lpstr>
      <vt:lpstr>Continu verbeteren door  persoonlijke ontwikkeling</vt:lpstr>
      <vt:lpstr>Intern onderzoek </vt:lpstr>
      <vt:lpstr>Intern onderzoek </vt:lpstr>
      <vt:lpstr>PowerPoint-presentatie</vt:lpstr>
      <vt:lpstr>Termen coaching </vt:lpstr>
      <vt:lpstr>Structuur leidinggevende</vt:lpstr>
      <vt:lpstr>Loskoppelen belonen van beoordelen</vt:lpstr>
      <vt:lpstr>Klinkt mooi, maar hoe pak ik dat aan?</vt:lpstr>
      <vt:lpstr>De Intal Methode</vt:lpstr>
      <vt:lpstr>De Intal Methode</vt:lpstr>
      <vt:lpstr>PowerPoint-presentatie</vt:lpstr>
      <vt:lpstr>POLL-VRAAG</vt:lpstr>
      <vt:lpstr>360 graden evaluaties </vt:lpstr>
      <vt:lpstr>De Intal beloningsMethode</vt:lpstr>
      <vt:lpstr>Persoonlijke Ontwikkelgesprekken</vt:lpstr>
      <vt:lpstr>Als je 1 ding mag onthouden van mijn verhaal..</vt:lpstr>
      <vt:lpstr>Klinkt mooi, maar hoe pak ik dat aan?</vt:lpstr>
      <vt:lpstr>Afsluiting webinar </vt:lpstr>
      <vt:lpstr>Vervolgsessies </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Agenda webinar: ‘het nieuwe beoordelen en belonen’</dc:title>
  <dc:creator>Ingrid van Es</dc:creator>
  <cp:lastModifiedBy>Ingrid van Es</cp:lastModifiedBy>
  <cp:revision>10</cp:revision>
  <dcterms:created xsi:type="dcterms:W3CDTF">2021-01-19T10:02:48Z</dcterms:created>
  <dcterms:modified xsi:type="dcterms:W3CDTF">2021-02-04T13:00:57Z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0x010100E6A59C4C2536B24CA8447CD373EA0B91</vt:lpwstr>
  </property>
</Properties>
</file>